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handoutMasterIdLst>
    <p:handoutMasterId r:id="rId43"/>
  </p:handoutMasterIdLst>
  <p:sldIdLst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6" r:id="rId30"/>
    <p:sldId id="287" r:id="rId31"/>
    <p:sldId id="288" r:id="rId32"/>
    <p:sldId id="291" r:id="rId33"/>
    <p:sldId id="292" r:id="rId34"/>
    <p:sldId id="293" r:id="rId35"/>
    <p:sldId id="294" r:id="rId36"/>
    <p:sldId id="296" r:id="rId37"/>
    <p:sldId id="297" r:id="rId38"/>
    <p:sldId id="298" r:id="rId39"/>
    <p:sldId id="299" r:id="rId40"/>
    <p:sldId id="300" r:id="rId41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654" y="48"/>
      </p:cViewPr>
      <p:guideLst/>
    </p:cSldViewPr>
  </p:slideViewPr>
  <p:outlineViewPr>
    <p:cViewPr>
      <p:scale>
        <a:sx n="33" d="100"/>
        <a:sy n="33" d="100"/>
      </p:scale>
      <p:origin x="0" y="-31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D4F2CE6-6FFC-4C48-8103-429DF88B1D26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1706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5992360-58BB-40FC-AF4B-9472BA2B80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6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62A6073-B043-49E6-91AE-9456ADB6FCA7}" type="slidenum">
              <a:t>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5891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D225F86-00D7-4492-90B4-287253B6EA2D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33747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2728096-F335-453E-A42C-D2691DD3C950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3089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738B055-7061-4BE5-9D6D-C1F1652A6FFF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64530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D70AF80-A608-4259-A325-4DD7A622C4C3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8119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BB33306-3B2F-4137-9412-AD4C88E47714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19853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EE53EE6-1F3A-434B-9E71-4A450A93046E}" type="slidenum"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89329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318E202-DE3C-4718-9AD9-6118290E3105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35431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AA252E0-59C7-4667-8FC2-E550F715CEF1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35210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899DD33-65C0-46F9-8CDD-093FEF2E900C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16569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AE73E88-0E85-4428-B41A-C825FB7D8DF3}" type="slidenum"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4410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A5F8665-B72C-448C-B85D-E5936FA6A01F}" type="slidenum"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98095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6ECA1A8-9587-4B88-B8FF-E549CA7345FC}" type="slidenum"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46309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78DF1A4-22D8-4991-9ADA-121B7F38803B}" type="slidenum">
              <a:t>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5629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551F340-2D44-4AAD-9097-DCDB373099BD}" type="slidenum"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4721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3AF5C7F-819F-49EB-A6C7-95279BA6F55B}" type="slidenum">
              <a:t>23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68564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3012B0D-CC9F-4DC5-B27B-BAD707BCA183}" type="slidenum"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44551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B7D6E2-BADB-48BB-95B8-7E5B26A5F1F6}" type="slidenum">
              <a:t>25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49225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E6834A8-7017-4EBE-9E88-A5748FA2D3B0}" type="slidenum">
              <a:t>26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32498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A42C9F0-0814-403E-9ECB-F72123955011}" type="slidenum">
              <a:t>27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65284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A9BE4B8-A2B6-4EF0-B69F-0129793C37AD}" type="slidenum">
              <a:t>28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408101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FFA86E7-3176-47A2-B6DC-347DBF9CF6D3}" type="slidenum">
              <a:t>29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7389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65EBCA8-1E0B-4E7F-8CED-C7B7CE93CE19}" type="slidenum"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93834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21D6D5E-4198-460C-B83D-6AE0786D3059}" type="slidenum">
              <a:t>30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68354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2FCB07-7185-4701-993C-2DBA1D9BDBA2}" type="slidenum">
              <a:t>31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19756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087D3D2-368C-4838-BA6A-B2D38DF2BB71}" type="slidenum">
              <a:t>32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43473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6BE6C61-3C39-40E5-A6B0-133EAFE35851}" type="slidenum">
              <a:t>33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01846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1385892-592B-436F-8F53-6423A35A3125}" type="slidenum">
              <a:t>34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871988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B9E53DF-E67F-4AE7-8E77-57E6223A3875}" type="slidenum">
              <a:t>35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35981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0B3D93E-0EE6-4865-BC58-A1D651183B29}" type="slidenum">
              <a:t>36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191171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42B46CA-289A-4AB7-9423-0BC36F5E1BDD}" type="slidenum">
              <a:t>37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941577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8779847-D383-4509-9A03-59350B9B562C}" type="slidenum">
              <a:t>38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9408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9B7095F-BF41-4246-9F9D-F85E49BFEEC5}" type="slidenum"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8851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346E52A-5D8D-48DF-9055-6000922770DE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780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4EDC668-CBD4-4787-85A4-574D9134ABFA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50838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2AC373D-77AA-4989-86A6-B0B5D343BE67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74909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A9BFD63-D65B-435C-85EA-0D929D2B2163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0209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9672880-4F2B-45F5-9297-3B54E8D24123}" type="slidenum"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9202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5C39F9-798A-402F-A81D-7AE5854BFA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144E7B-0936-4625-AB76-C6CAE24779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F8D0FA-621C-43D0-BAD9-585B7BF7D5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1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D42006-902C-490E-A6E0-E500A8154C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6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EED5D-352B-49AD-82FC-4975E82F7A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60C765-3789-447C-81E7-DD9210B85A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792163"/>
            <a:ext cx="4459287" cy="414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792163"/>
            <a:ext cx="4460875" cy="414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F9570D-48C9-43BF-93DD-37F9B224F9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2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83963D-260A-48BB-B639-DE3B817DA9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A198DC-0B69-46F1-A51B-397E1F45F47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4B2724-A5E3-4E7C-A2AD-14ABCAA6EB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2DCFCA-9543-4C90-BBDC-A5B5A17C02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4674F2-41C0-4EA5-BF6A-5045E58A14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23C0C1-0A0A-4873-A8D6-FF12A761C0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2FBDBE-7CF9-4F88-8173-0539552FEF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792163"/>
            <a:ext cx="2266950" cy="6696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792163"/>
            <a:ext cx="6653212" cy="669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328F26-21F0-42FA-8F4C-6C7A34CD8B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FF9EBF-395E-4049-B52C-0F1CC1552A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663D53-0362-4180-9A87-BB2B290127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9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962261-8164-40A6-87DA-E43A7049EB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9287" cy="427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65350"/>
            <a:ext cx="4460875" cy="427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8FEE45-50CA-4A7A-8B35-8D3AE44BB1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782383-19DB-4400-BB6A-688DC69F5B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ADFE60-8B47-4068-A3D8-E95986DBB8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E624F9-4921-4557-9CF4-9C5E32147E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FA5791-2071-4928-9D62-4EE37B6E9A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A5AE31-374F-47F3-83FB-5F34D30031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3E2638-BBCF-409B-AA1A-1669D3B777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26D3DF-300B-44FD-AC1E-9F4B6E6A57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142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142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25AFEA-7132-43B5-96E5-2B753647DA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8172E1-C671-42A4-A29D-7BD097AD38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0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F5A88C-2D22-4CF5-8B44-5714F297DB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4222A3-4E3D-49D1-9863-E2C7A0A691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B21A29-0B59-44C2-AE92-F51F54E96E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F30309-D3D5-4D2D-A339-AD68EC70F0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0609F5-5B0E-4A80-AA3F-DA29D5C861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3AC9174-AD43-41EA-AD82-94E54DADD70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6225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792000"/>
            <a:ext cx="9071640" cy="41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537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537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37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F62ACF4-8CB7-4ED9-AECB-C891C366B67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800080"/>
          </a:solidFill>
          <a:latin typeface="Albany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2165039"/>
            <a:ext cx="9071640" cy="427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99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13366E0-5875-4ED0-99D8-5D75A90EC23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openxmlformats.org/officeDocument/2006/relationships/image" Target="../media/image34.jpg"/><Relationship Id="rId4" Type="http://schemas.openxmlformats.org/officeDocument/2006/relationships/image" Target="../media/image3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hisoftware.co.in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mailto:info@adhisoftware.co.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1573967" y="1873770"/>
            <a:ext cx="7495082" cy="4766873"/>
          </a:xfrm>
        </p:spPr>
        <p:txBody>
          <a:bodyPr anchor="b"/>
          <a:lstStyle/>
          <a:p>
            <a:pPr lvl="0" indent="-216000" algn="ctr"/>
            <a:r>
              <a:rPr lang="en-US" sz="4400" b="1" dirty="0"/>
              <a:t>RESIDENT</a:t>
            </a:r>
            <a:r>
              <a:rPr lang="en-US" sz="4400" dirty="0"/>
              <a:t> </a:t>
            </a:r>
            <a:r>
              <a:rPr lang="en-US" sz="4400" b="1" dirty="0" smtClean="0"/>
              <a:t>MANAGEMENT</a:t>
            </a:r>
          </a:p>
          <a:p>
            <a:pPr lvl="0" indent="-216000" algn="ctr"/>
            <a:endParaRPr lang="en-US" sz="2200" dirty="0"/>
          </a:p>
          <a:p>
            <a:pPr lvl="0" indent="-216000" algn="ctr">
              <a:spcAft>
                <a:spcPts val="600"/>
              </a:spcAft>
            </a:pPr>
            <a:r>
              <a:rPr lang="en-US" sz="2400" dirty="0"/>
              <a:t>Version </a:t>
            </a:r>
            <a:r>
              <a:rPr lang="en-US" sz="2400" dirty="0" smtClean="0"/>
              <a:t>1.4</a:t>
            </a:r>
          </a:p>
          <a:p>
            <a:pPr lvl="0" indent="-216000" algn="ctr">
              <a:spcAft>
                <a:spcPts val="600"/>
              </a:spcAft>
            </a:pPr>
            <a:endParaRPr lang="en-US" dirty="0"/>
          </a:p>
          <a:p>
            <a:pPr lvl="0" indent="-216000" algn="ctr">
              <a:spcAft>
                <a:spcPts val="600"/>
              </a:spcAft>
            </a:pPr>
            <a:r>
              <a:rPr lang="en-US" sz="2400" dirty="0"/>
              <a:t>Divya Bharathi S</a:t>
            </a:r>
          </a:p>
          <a:p>
            <a:pPr lvl="0" indent="-216000"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Adhi Software Pvt Ltd</a:t>
            </a:r>
          </a:p>
          <a:p>
            <a:pPr lvl="0" indent="-216000"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://www.adhisoftware.co.in</a:t>
            </a:r>
          </a:p>
          <a:p>
            <a:pPr lvl="0" indent="-216000"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>
                <a:solidFill>
                  <a:srgbClr val="008080"/>
                </a:solidFill>
              </a:rPr>
              <a:t> </a:t>
            </a:r>
            <a:r>
              <a:rPr lang="en-US" sz="4400">
                <a:latin typeface="Times New Roman" pitchFamily="18"/>
              </a:rPr>
              <a:t>Property Users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8640" y="2103120"/>
            <a:ext cx="9052560" cy="5455080"/>
          </a:xfrm>
        </p:spPr>
        <p:txBody>
          <a:bodyPr anchor="t"/>
          <a:lstStyle/>
          <a:p>
            <a:pPr lvl="0" algn="l">
              <a:spcBef>
                <a:spcPts val="289"/>
              </a:spcBef>
              <a:spcAft>
                <a:spcPts val="289"/>
              </a:spcAft>
            </a:pPr>
            <a:endParaRPr lang="en-US" sz="2600" dirty="0">
              <a:latin typeface="Times New Roman" pitchFamily="18"/>
            </a:endParaRPr>
          </a:p>
          <a:p>
            <a:pPr lvl="0" algn="l">
              <a:spcBef>
                <a:spcPts val="289"/>
              </a:spcBef>
              <a:spcAft>
                <a:spcPts val="289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Property </a:t>
            </a:r>
            <a:r>
              <a:rPr lang="en-US" sz="2600" dirty="0">
                <a:latin typeface="Times New Roman" pitchFamily="18"/>
              </a:rPr>
              <a:t>Users are the employees of the property.</a:t>
            </a:r>
          </a:p>
          <a:p>
            <a:pPr lvl="0" algn="l">
              <a:spcAft>
                <a:spcPts val="0"/>
              </a:spcAft>
              <a:buSzPts val="1072"/>
              <a:buBlip>
                <a:blip r:embed="rId3"/>
              </a:buBlip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36" y="3432746"/>
            <a:ext cx="8904577" cy="1648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>
                <a:solidFill>
                  <a:srgbClr val="008080"/>
                </a:solidFill>
              </a:rPr>
              <a:t> </a:t>
            </a:r>
            <a:r>
              <a:rPr lang="en-US" sz="4400">
                <a:latin typeface="Times New Roman" pitchFamily="18"/>
              </a:rPr>
              <a:t>Services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2880" y="2011680"/>
            <a:ext cx="9418320" cy="4291920"/>
          </a:xfrm>
        </p:spPr>
        <p:txBody>
          <a:bodyPr anchor="t"/>
          <a:lstStyle/>
          <a:p>
            <a:pPr lvl="0" algn="l">
              <a:spcBef>
                <a:spcPts val="581"/>
              </a:spcBef>
              <a:spcAft>
                <a:spcPts val="581"/>
              </a:spcAft>
              <a:buSzPts val="1072"/>
              <a:buBlip>
                <a:blip r:embed="rId3"/>
              </a:buBlip>
            </a:pPr>
            <a:r>
              <a:rPr lang="en-US" sz="2600" dirty="0">
                <a:latin typeface="Times New Roman" pitchFamily="18"/>
              </a:rPr>
              <a:t> </a:t>
            </a:r>
            <a:r>
              <a:rPr lang="en-US" sz="2600" dirty="0" smtClean="0">
                <a:latin typeface="Times New Roman" pitchFamily="18"/>
              </a:rPr>
              <a:t>Services are offerings provided by the property to Residents.</a:t>
            </a:r>
          </a:p>
          <a:p>
            <a:pPr lvl="0" algn="l">
              <a:spcBef>
                <a:spcPts val="581"/>
              </a:spcBef>
              <a:spcAft>
                <a:spcPts val="581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Services </a:t>
            </a:r>
            <a:r>
              <a:rPr lang="en-US" sz="2600" dirty="0">
                <a:latin typeface="Times New Roman" pitchFamily="18"/>
              </a:rPr>
              <a:t>have a  </a:t>
            </a:r>
            <a:r>
              <a:rPr lang="en-US" sz="2600" dirty="0" smtClean="0">
                <a:latin typeface="Times New Roman" pitchFamily="18"/>
              </a:rPr>
              <a:t>charge.</a:t>
            </a:r>
            <a:endParaRPr lang="en-US" sz="2600" dirty="0">
              <a:latin typeface="Times New Roman" pitchFamily="18"/>
            </a:endParaRPr>
          </a:p>
          <a:p>
            <a:pPr lvl="0" algn="l">
              <a:spcBef>
                <a:spcPts val="289"/>
              </a:spcBef>
              <a:spcAft>
                <a:spcPts val="1414"/>
              </a:spcAft>
              <a:buSzPts val="1072"/>
              <a:buBlip>
                <a:blip r:embed="rId3"/>
              </a:buBlip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274320" y="3065039"/>
            <a:ext cx="9544237" cy="361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91440"/>
            <a:ext cx="10080000" cy="1645920"/>
          </a:xfrm>
        </p:spPr>
        <p:txBody>
          <a:bodyPr/>
          <a:lstStyle/>
          <a:p>
            <a:pPr lvl="0"/>
            <a:r>
              <a:rPr lang="en-US" sz="4400" b="0">
                <a:latin typeface="Times New Roman" pitchFamily="18"/>
              </a:rPr>
              <a:t>User</a:t>
            </a:r>
            <a:r>
              <a:rPr lang="en-US" sz="4400" b="0">
                <a:solidFill>
                  <a:srgbClr val="008080"/>
                </a:solidFill>
                <a:latin typeface="Times New Roman" pitchFamily="18"/>
              </a:rPr>
              <a:t> </a:t>
            </a:r>
            <a:r>
              <a:rPr lang="en-US" sz="4400" b="0">
                <a:latin typeface="Times New Roman" pitchFamily="18"/>
              </a:rPr>
              <a:t>Service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5760" y="2011680"/>
            <a:ext cx="9235440" cy="5021279"/>
          </a:xfrm>
        </p:spPr>
        <p:txBody>
          <a:bodyPr anchor="t"/>
          <a:lstStyle/>
          <a:p>
            <a:pPr lvl="0" algn="l">
              <a:spcBef>
                <a:spcPts val="581"/>
              </a:spcBef>
              <a:spcAft>
                <a:spcPts val="581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User </a:t>
            </a:r>
            <a:r>
              <a:rPr lang="en-US" sz="2600" dirty="0">
                <a:latin typeface="Times New Roman" pitchFamily="18"/>
              </a:rPr>
              <a:t>Services are </a:t>
            </a:r>
            <a:r>
              <a:rPr lang="en-US" sz="2600" dirty="0" smtClean="0">
                <a:latin typeface="Times New Roman" pitchFamily="18"/>
              </a:rPr>
              <a:t>services performed by employees for </a:t>
            </a:r>
            <a:r>
              <a:rPr lang="en-US" sz="2600" dirty="0">
                <a:latin typeface="Times New Roman" pitchFamily="18"/>
              </a:rPr>
              <a:t>the resident</a:t>
            </a:r>
          </a:p>
          <a:p>
            <a:pPr lvl="0" algn="l">
              <a:spcAft>
                <a:spcPts val="0"/>
              </a:spcAft>
              <a:buSzPts val="1072"/>
              <a:buBlip>
                <a:blip r:embed="rId3"/>
              </a:buBlip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31" y="2863121"/>
            <a:ext cx="9230285" cy="2413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>
                <a:solidFill>
                  <a:srgbClr val="008080"/>
                </a:solidFill>
              </a:rPr>
              <a:t> </a:t>
            </a:r>
            <a:r>
              <a:rPr lang="en-US" sz="4400">
                <a:latin typeface="Times New Roman" pitchFamily="18"/>
              </a:rPr>
              <a:t>Amenities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" y="2011680"/>
            <a:ext cx="9326880" cy="4913279"/>
          </a:xfrm>
        </p:spPr>
        <p:txBody>
          <a:bodyPr anchor="t"/>
          <a:lstStyle/>
          <a:p>
            <a:pPr lvl="0" algn="l">
              <a:spcBef>
                <a:spcPts val="289"/>
              </a:spcBef>
              <a:spcAft>
                <a:spcPts val="289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Amenities </a:t>
            </a:r>
            <a:r>
              <a:rPr lang="en-US" sz="2600" dirty="0">
                <a:latin typeface="Times New Roman" pitchFamily="18"/>
              </a:rPr>
              <a:t>provided by the property to the </a:t>
            </a:r>
            <a:r>
              <a:rPr lang="en-US" sz="2600" dirty="0" smtClean="0">
                <a:latin typeface="Times New Roman" pitchFamily="18"/>
              </a:rPr>
              <a:t>residents</a:t>
            </a:r>
          </a:p>
          <a:p>
            <a:pPr lvl="0" algn="l">
              <a:spcBef>
                <a:spcPts val="289"/>
              </a:spcBef>
              <a:spcAft>
                <a:spcPts val="289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Amenities </a:t>
            </a:r>
            <a:r>
              <a:rPr lang="en-US" sz="2600" dirty="0">
                <a:latin typeface="Times New Roman" pitchFamily="18"/>
              </a:rPr>
              <a:t>have a charge and a rate frequency.</a:t>
            </a:r>
          </a:p>
          <a:p>
            <a:pPr lvl="0" algn="l">
              <a:spcBef>
                <a:spcPts val="289"/>
              </a:spcBef>
              <a:spcAft>
                <a:spcPts val="289"/>
              </a:spcAft>
              <a:buSzPts val="1072"/>
              <a:buBlip>
                <a:blip r:embed="rId3"/>
              </a:buBlip>
            </a:pPr>
            <a:endParaRPr lang="en-US" sz="26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  <a:buSzPts val="1072"/>
              <a:buBlip>
                <a:blip r:embed="rId3"/>
              </a:buBlip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0"/>
              </a:spcAft>
              <a:buSzPts val="1072"/>
              <a:buBlip>
                <a:blip r:embed="rId3"/>
              </a:buBlip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365760" y="3043800"/>
            <a:ext cx="9418320" cy="363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-360" y="0"/>
            <a:ext cx="10080360" cy="1737359"/>
          </a:xfrm>
        </p:spPr>
        <p:txBody>
          <a:bodyPr/>
          <a:lstStyle/>
          <a:p>
            <a:pPr lvl="0"/>
            <a:r>
              <a:rPr lang="en-US" sz="4400">
                <a:latin typeface="Times New Roman" pitchFamily="18"/>
              </a:rPr>
              <a:t>Account Management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8640" y="1920239"/>
            <a:ext cx="9052560" cy="4754879"/>
          </a:xfrm>
        </p:spPr>
        <p:txBody>
          <a:bodyPr anchor="t"/>
          <a:lstStyle/>
          <a:p>
            <a:pPr lvl="0" algn="just">
              <a:spcAft>
                <a:spcPts val="544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Leads </a:t>
            </a:r>
            <a:r>
              <a:rPr lang="en-US" sz="2600" dirty="0">
                <a:latin typeface="Times New Roman" pitchFamily="18"/>
              </a:rPr>
              <a:t>are collected in salesforce using their standard leads page</a:t>
            </a:r>
            <a:r>
              <a:rPr lang="en-US" sz="2600" dirty="0" smtClean="0">
                <a:latin typeface="Times New Roman" pitchFamily="18"/>
              </a:rPr>
              <a:t>.</a:t>
            </a:r>
            <a:endParaRPr lang="en-US" sz="26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  <a:buSzPts val="1072"/>
              <a:buBlip>
                <a:blip r:embed="rId3"/>
              </a:buBlip>
            </a:pPr>
            <a:endParaRPr lang="en-US" sz="26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581745" y="2652121"/>
            <a:ext cx="9052560" cy="384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 sz="4400">
                <a:latin typeface="Times New Roman" pitchFamily="18"/>
              </a:rPr>
              <a:t>Account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5760" y="1920239"/>
            <a:ext cx="9235440" cy="4206240"/>
          </a:xfrm>
        </p:spPr>
        <p:txBody>
          <a:bodyPr anchor="t"/>
          <a:lstStyle/>
          <a:p>
            <a:pPr lvl="0" algn="just">
              <a:spcAft>
                <a:spcPts val="544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 Accounts </a:t>
            </a:r>
            <a:r>
              <a:rPr lang="en-US" sz="2600" dirty="0">
                <a:latin typeface="Times New Roman" pitchFamily="18"/>
              </a:rPr>
              <a:t>are moved in to Room/Bed to become a resident.</a:t>
            </a:r>
          </a:p>
          <a:p>
            <a:pPr lvl="0" algn="just">
              <a:spcAft>
                <a:spcPts val="544"/>
              </a:spcAft>
              <a:buSzPts val="1072"/>
              <a:buBlip>
                <a:blip r:embed="rId3"/>
              </a:buBlip>
            </a:pPr>
            <a:endParaRPr lang="en-US" sz="26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36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422280" y="2365447"/>
            <a:ext cx="9235440" cy="448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-360" y="91440"/>
            <a:ext cx="10080000" cy="1645920"/>
          </a:xfrm>
        </p:spPr>
        <p:txBody>
          <a:bodyPr/>
          <a:lstStyle/>
          <a:p>
            <a:pPr lvl="0"/>
            <a:r>
              <a:rPr lang="en-US" sz="4400">
                <a:latin typeface="Times New Roman" pitchFamily="18"/>
              </a:rPr>
              <a:t>Contact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20239"/>
            <a:ext cx="9144000" cy="4206240"/>
          </a:xfrm>
        </p:spPr>
        <p:txBody>
          <a:bodyPr anchor="t"/>
          <a:lstStyle/>
          <a:p>
            <a:pPr lvl="0" algn="just">
              <a:spcAft>
                <a:spcPts val="544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Contacts </a:t>
            </a:r>
            <a:r>
              <a:rPr lang="en-US" sz="2600" dirty="0">
                <a:latin typeface="Times New Roman" pitchFamily="18"/>
              </a:rPr>
              <a:t>are people associated with the account.</a:t>
            </a:r>
          </a:p>
          <a:p>
            <a:pPr lvl="0" algn="just">
              <a:spcAft>
                <a:spcPts val="544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Relationship </a:t>
            </a:r>
            <a:r>
              <a:rPr lang="en-US" sz="2600" dirty="0">
                <a:latin typeface="Times New Roman" pitchFamily="18"/>
              </a:rPr>
              <a:t>field will be displayed in contact detail page.</a:t>
            </a: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492480" y="3108959"/>
            <a:ext cx="9048240" cy="334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645920"/>
          </a:xfrm>
        </p:spPr>
        <p:txBody>
          <a:bodyPr/>
          <a:lstStyle/>
          <a:p>
            <a:pPr lvl="0"/>
            <a:r>
              <a:rPr lang="en-US" sz="4400" dirty="0">
                <a:latin typeface="Times New Roman" pitchFamily="18"/>
              </a:rPr>
              <a:t>Resident Management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0360" y="1933731"/>
            <a:ext cx="9330840" cy="4192749"/>
          </a:xfrm>
        </p:spPr>
        <p:txBody>
          <a:bodyPr/>
          <a:lstStyle/>
          <a:p>
            <a:pPr lvl="0" algn="l">
              <a:spcBef>
                <a:spcPts val="581"/>
              </a:spcBef>
              <a:spcAft>
                <a:spcPts val="1125"/>
              </a:spcAft>
              <a:buSzPts val="1072"/>
              <a:buBlip>
                <a:blip r:embed="rId3"/>
              </a:buBlip>
            </a:pPr>
            <a:r>
              <a:rPr lang="en-US" sz="2800" dirty="0" smtClean="0">
                <a:latin typeface="Times New Roman" pitchFamily="18"/>
              </a:rPr>
              <a:t>  Profile should have “Administer </a:t>
            </a:r>
            <a:r>
              <a:rPr lang="en-US" sz="2800" dirty="0">
                <a:latin typeface="Times New Roman" pitchFamily="18"/>
              </a:rPr>
              <a:t>Resident” or “Perform service” </a:t>
            </a:r>
            <a:r>
              <a:rPr lang="en-US" sz="2800" dirty="0" smtClean="0">
                <a:latin typeface="Times New Roman" pitchFamily="18"/>
              </a:rPr>
              <a:t>privilege.</a:t>
            </a:r>
            <a:endParaRPr lang="en-US" sz="2800" dirty="0">
              <a:latin typeface="Times New Roman" pitchFamily="18"/>
            </a:endParaRPr>
          </a:p>
          <a:p>
            <a:pPr marL="0" lvl="1" indent="0" hangingPunct="0">
              <a:spcBef>
                <a:spcPts val="0"/>
              </a:spcBef>
              <a:spcAft>
                <a:spcPts val="1417"/>
              </a:spcAft>
              <a:buNone/>
            </a:pPr>
            <a:endParaRPr lang="en-US" sz="2600" dirty="0" smtClean="0">
              <a:solidFill>
                <a:srgbClr val="FFFFFF"/>
              </a:solidFill>
              <a:latin typeface="Times New Roman" pitchFamily="18"/>
              <a:cs typeface="Tahoma" pitchFamily="2"/>
            </a:endParaRPr>
          </a:p>
          <a:p>
            <a:pPr marL="0" lvl="1" indent="0" hangingPunct="0">
              <a:spcBef>
                <a:spcPts val="0"/>
              </a:spcBef>
              <a:spcAft>
                <a:spcPts val="1417"/>
              </a:spcAft>
              <a:buNone/>
            </a:pPr>
            <a:endParaRPr lang="en-US" sz="2600" dirty="0">
              <a:solidFill>
                <a:srgbClr val="FFFFFF"/>
              </a:solidFill>
              <a:latin typeface="Times New Roman" pitchFamily="18"/>
              <a:cs typeface="Tahoma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270360" y="2875258"/>
            <a:ext cx="9539280" cy="393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 sz="4400">
                <a:latin typeface="Times New Roman" pitchFamily="18"/>
              </a:rPr>
              <a:t>Move In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8640" y="1920239"/>
            <a:ext cx="9052560" cy="4206240"/>
          </a:xfrm>
        </p:spPr>
        <p:txBody>
          <a:bodyPr anchor="t"/>
          <a:lstStyle/>
          <a:p>
            <a:pPr lvl="0" algn="just">
              <a:spcAft>
                <a:spcPts val="544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Profile should have “Perform </a:t>
            </a:r>
            <a:r>
              <a:rPr lang="en-US" sz="2600" dirty="0">
                <a:latin typeface="Times New Roman" pitchFamily="18"/>
              </a:rPr>
              <a:t>Transfer” privilege can </a:t>
            </a:r>
            <a:r>
              <a:rPr lang="en-US" sz="2600" dirty="0" smtClean="0">
                <a:latin typeface="Times New Roman" pitchFamily="18"/>
              </a:rPr>
              <a:t>Move </a:t>
            </a:r>
            <a:r>
              <a:rPr lang="en-US" sz="2600" dirty="0">
                <a:latin typeface="Times New Roman" pitchFamily="18"/>
              </a:rPr>
              <a:t>In </a:t>
            </a:r>
            <a:r>
              <a:rPr lang="en-US" sz="2600" dirty="0" smtClean="0">
                <a:latin typeface="Times New Roman" pitchFamily="18"/>
              </a:rPr>
              <a:t>Residents.</a:t>
            </a:r>
            <a:endParaRPr lang="en-US" sz="26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  <a:buSzPts val="1072"/>
              <a:buBlip>
                <a:blip r:embed="rId3"/>
              </a:buBlip>
            </a:pPr>
            <a:endParaRPr lang="en-US" sz="2000" dirty="0">
              <a:latin typeface="Times New Roman" pitchFamily="18"/>
            </a:endParaRPr>
          </a:p>
          <a:p>
            <a:pPr lvl="0" algn="just"/>
            <a:r>
              <a:rPr lang="en-US" sz="2000" dirty="0" smtClean="0">
                <a:latin typeface="Times New Roman" pitchFamily="18"/>
              </a:rPr>
              <a:t> </a:t>
            </a:r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1618938" y="2842003"/>
            <a:ext cx="6430842" cy="307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91440"/>
            <a:ext cx="10080000" cy="1645920"/>
          </a:xfrm>
        </p:spPr>
        <p:txBody>
          <a:bodyPr/>
          <a:lstStyle/>
          <a:p>
            <a:pPr lvl="0"/>
            <a:r>
              <a:rPr lang="en-US" sz="4400">
                <a:latin typeface="Times New Roman" pitchFamily="18"/>
              </a:rPr>
              <a:t>Move Out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" y="2011680"/>
            <a:ext cx="9326880" cy="4114800"/>
          </a:xfrm>
        </p:spPr>
        <p:txBody>
          <a:bodyPr anchor="t"/>
          <a:lstStyle/>
          <a:p>
            <a:pPr lvl="0" algn="l">
              <a:spcAft>
                <a:spcPts val="544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Profile should have “</a:t>
            </a:r>
            <a:r>
              <a:rPr lang="en-US" sz="2600" dirty="0">
                <a:latin typeface="Times New Roman" pitchFamily="18"/>
              </a:rPr>
              <a:t>Perform Transfer” privilege can manage Move </a:t>
            </a:r>
            <a:r>
              <a:rPr lang="en-US" sz="2600">
                <a:latin typeface="Times New Roman" pitchFamily="18"/>
              </a:rPr>
              <a:t>Out </a:t>
            </a:r>
            <a:r>
              <a:rPr lang="en-US" sz="2600" smtClean="0">
                <a:latin typeface="Times New Roman" pitchFamily="18"/>
              </a:rPr>
              <a:t>action.</a:t>
            </a:r>
            <a:endParaRPr lang="en-US" sz="26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230880"/>
            <a:ext cx="9514257" cy="289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 sz="4400">
                <a:latin typeface="Times New Roman" pitchFamily="18"/>
              </a:rPr>
              <a:t>Content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40080" y="2011680"/>
            <a:ext cx="8961120" cy="3931920"/>
          </a:xfrm>
        </p:spPr>
        <p:txBody>
          <a:bodyPr/>
          <a:lstStyle/>
          <a:p>
            <a:pPr lvl="0">
              <a:buSzPts val="1072"/>
              <a:buBlip>
                <a:blip r:embed="rId3"/>
              </a:buBlip>
            </a:pPr>
            <a:r>
              <a:rPr lang="en-US" sz="2800" dirty="0" smtClean="0">
                <a:latin typeface="Times New Roman" pitchFamily="18"/>
              </a:rPr>
              <a:t>  Admin</a:t>
            </a:r>
            <a:endParaRPr lang="en-US" sz="2800" dirty="0">
              <a:latin typeface="Times New Roman" pitchFamily="18"/>
            </a:endParaRPr>
          </a:p>
          <a:p>
            <a:pPr lvl="0">
              <a:buSzPts val="1072"/>
              <a:buBlip>
                <a:blip r:embed="rId3"/>
              </a:buBlip>
            </a:pPr>
            <a:r>
              <a:rPr lang="en-US" sz="2800" dirty="0" smtClean="0">
                <a:latin typeface="Times New Roman" pitchFamily="18"/>
              </a:rPr>
              <a:t>  Account </a:t>
            </a:r>
            <a:r>
              <a:rPr lang="en-US" sz="2800" dirty="0">
                <a:latin typeface="Times New Roman" pitchFamily="18"/>
              </a:rPr>
              <a:t>Management</a:t>
            </a:r>
          </a:p>
          <a:p>
            <a:pPr lvl="0">
              <a:buSzPts val="1072"/>
              <a:buBlip>
                <a:blip r:embed="rId3"/>
              </a:buBlip>
            </a:pPr>
            <a:r>
              <a:rPr lang="en-US" sz="2800" dirty="0" smtClean="0">
                <a:latin typeface="Times New Roman" pitchFamily="18"/>
              </a:rPr>
              <a:t>  Resident Management</a:t>
            </a:r>
            <a:endParaRPr lang="en-US" sz="2800" dirty="0">
              <a:latin typeface="Times New Roman" pitchFamily="18"/>
            </a:endParaRPr>
          </a:p>
          <a:p>
            <a:pPr lvl="0">
              <a:buSzPts val="1072"/>
              <a:buBlip>
                <a:blip r:embed="rId3"/>
              </a:buBlip>
            </a:pPr>
            <a:r>
              <a:rPr lang="en-US" sz="2800" dirty="0" smtClean="0">
                <a:latin typeface="Times New Roman" pitchFamily="18"/>
              </a:rPr>
              <a:t>  Billing</a:t>
            </a:r>
            <a:endParaRPr lang="en-US" sz="2800" dirty="0">
              <a:latin typeface="Times New Roman" pitchFamily="18"/>
            </a:endParaRPr>
          </a:p>
          <a:p>
            <a:pPr lvl="0">
              <a:buSzPts val="1072"/>
              <a:buBlip>
                <a:blip r:embed="rId3"/>
              </a:buBlip>
            </a:pPr>
            <a:r>
              <a:rPr lang="en-US" sz="2800" dirty="0" smtClean="0">
                <a:latin typeface="Times New Roman" pitchFamily="18"/>
              </a:rPr>
              <a:t>  Report</a:t>
            </a:r>
            <a:endParaRPr lang="en-US" sz="2800" dirty="0">
              <a:latin typeface="Times New Roman" pitchFamily="18"/>
            </a:endParaRPr>
          </a:p>
          <a:p>
            <a:pPr lvl="0">
              <a:buSzPts val="1072"/>
              <a:buBlip>
                <a:blip r:embed="rId3"/>
              </a:buBlip>
            </a:pPr>
            <a:r>
              <a:rPr lang="en-US" sz="2800" dirty="0" smtClean="0">
                <a:latin typeface="Times New Roman" pitchFamily="18"/>
              </a:rPr>
              <a:t>  Configuration</a:t>
            </a:r>
            <a:endParaRPr lang="en-US" sz="2800" dirty="0">
              <a:latin typeface="Times New Roman" pitchFamily="1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91440"/>
            <a:ext cx="10080000" cy="1645920"/>
          </a:xfrm>
        </p:spPr>
        <p:txBody>
          <a:bodyPr/>
          <a:lstStyle/>
          <a:p>
            <a:pPr lvl="0"/>
            <a:r>
              <a:rPr lang="en-US" sz="4400">
                <a:latin typeface="Times New Roman" pitchFamily="18"/>
              </a:rPr>
              <a:t>Transfer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5760" y="2103120"/>
            <a:ext cx="9235440" cy="4023360"/>
          </a:xfrm>
        </p:spPr>
        <p:txBody>
          <a:bodyPr anchor="t"/>
          <a:lstStyle/>
          <a:p>
            <a:pPr lvl="0" algn="l">
              <a:spcAft>
                <a:spcPts val="544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Profile should have  “</a:t>
            </a:r>
            <a:r>
              <a:rPr lang="en-US" sz="2600" dirty="0">
                <a:latin typeface="Times New Roman" pitchFamily="18"/>
              </a:rPr>
              <a:t>Perform Transfer” privilege can manage the Transfer action.</a:t>
            </a:r>
          </a:p>
          <a:p>
            <a:pPr lvl="0"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Transfer </a:t>
            </a:r>
            <a:r>
              <a:rPr lang="en-US" sz="2600" dirty="0">
                <a:latin typeface="Times New Roman" pitchFamily="18"/>
              </a:rPr>
              <a:t>of Resident is </a:t>
            </a:r>
            <a:r>
              <a:rPr lang="en-US" sz="2600" dirty="0" smtClean="0">
                <a:latin typeface="Times New Roman" pitchFamily="18"/>
              </a:rPr>
              <a:t>nothing but moving </a:t>
            </a:r>
            <a:r>
              <a:rPr lang="en-US" sz="2600" dirty="0">
                <a:latin typeface="Times New Roman" pitchFamily="18"/>
              </a:rPr>
              <a:t>out from one room/bed  and  moving in to another room/bed.</a:t>
            </a:r>
          </a:p>
          <a:p>
            <a:pPr lvl="0" algn="just">
              <a:spcAft>
                <a:spcPts val="1125"/>
              </a:spcAft>
            </a:pPr>
            <a:endParaRPr lang="en-US" sz="26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552960" y="4023360"/>
            <a:ext cx="9048240" cy="260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645920"/>
          </a:xfrm>
        </p:spPr>
        <p:txBody>
          <a:bodyPr/>
          <a:lstStyle/>
          <a:p>
            <a:pPr lvl="0"/>
            <a:r>
              <a:rPr lang="en-US" sz="4400" dirty="0">
                <a:solidFill>
                  <a:srgbClr val="008080"/>
                </a:solidFill>
                <a:latin typeface="Times New Roman" pitchFamily="18"/>
              </a:rPr>
              <a:t> </a:t>
            </a:r>
            <a:r>
              <a:rPr lang="en-US" sz="4400" dirty="0" smtClean="0">
                <a:latin typeface="Times New Roman" pitchFamily="18"/>
              </a:rPr>
              <a:t>Resident Related Info</a:t>
            </a:r>
            <a:endParaRPr lang="en-US" sz="4400" dirty="0">
              <a:latin typeface="Times New Roman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4774" y="1903751"/>
            <a:ext cx="9256426" cy="4344409"/>
          </a:xfrm>
        </p:spPr>
        <p:txBody>
          <a:bodyPr anchor="t"/>
          <a:lstStyle/>
          <a:p>
            <a:pPr lvl="0" algn="l">
              <a:spcAft>
                <a:spcPts val="0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It show </a:t>
            </a:r>
            <a:r>
              <a:rPr lang="en-US" sz="2600" dirty="0">
                <a:latin typeface="Times New Roman" pitchFamily="18"/>
              </a:rPr>
              <a:t>the related information of a  resident like Serving Employee, Resident Services, and Resident Amenities.</a:t>
            </a:r>
          </a:p>
          <a:p>
            <a:pPr lvl="0" algn="l">
              <a:spcAft>
                <a:spcPts val="0"/>
              </a:spcAft>
              <a:buSzPts val="1072"/>
              <a:buBlip>
                <a:blip r:embed="rId3"/>
              </a:buBlip>
            </a:pPr>
            <a:endParaRPr lang="en-US" sz="26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6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699610" y="2806939"/>
            <a:ext cx="8369439" cy="4283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>
                <a:solidFill>
                  <a:srgbClr val="008080"/>
                </a:solidFill>
              </a:rPr>
              <a:t> </a:t>
            </a:r>
            <a:r>
              <a:rPr lang="en-US" sz="4400">
                <a:latin typeface="Times New Roman" pitchFamily="18"/>
              </a:rPr>
              <a:t>Serving Employee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2194560"/>
            <a:ext cx="9144000" cy="3931920"/>
          </a:xfrm>
        </p:spPr>
        <p:txBody>
          <a:bodyPr anchor="t"/>
          <a:lstStyle/>
          <a:p>
            <a:pPr lvl="0" algn="l">
              <a:spcAft>
                <a:spcPts val="0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An </a:t>
            </a:r>
            <a:r>
              <a:rPr lang="en-US" sz="2600" dirty="0">
                <a:latin typeface="Times New Roman" pitchFamily="18"/>
              </a:rPr>
              <a:t>employee who  manages all the activities of </a:t>
            </a:r>
            <a:r>
              <a:rPr lang="en-US" sz="2600" dirty="0" smtClean="0">
                <a:latin typeface="Times New Roman" pitchFamily="18"/>
              </a:rPr>
              <a:t>a resident, can </a:t>
            </a:r>
            <a:r>
              <a:rPr lang="en-US" sz="2600" dirty="0">
                <a:latin typeface="Times New Roman" pitchFamily="18"/>
              </a:rPr>
              <a:t>be </a:t>
            </a:r>
            <a:r>
              <a:rPr lang="en-US" sz="2600" dirty="0" smtClean="0">
                <a:latin typeface="Times New Roman" pitchFamily="18"/>
              </a:rPr>
              <a:t>assigned</a:t>
            </a:r>
            <a:endParaRPr lang="en-US" sz="26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6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01" y="3322319"/>
            <a:ext cx="8737582" cy="2254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>
                <a:solidFill>
                  <a:srgbClr val="008080"/>
                </a:solidFill>
              </a:rPr>
              <a:t> </a:t>
            </a:r>
            <a:r>
              <a:rPr lang="en-US" sz="4400">
                <a:latin typeface="Times New Roman" pitchFamily="18"/>
              </a:rPr>
              <a:t>Resident Services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2194560"/>
            <a:ext cx="9144000" cy="3931920"/>
          </a:xfrm>
        </p:spPr>
        <p:txBody>
          <a:bodyPr anchor="t"/>
          <a:lstStyle/>
          <a:p>
            <a:pPr lvl="0" algn="l">
              <a:spcAft>
                <a:spcPts val="0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Services assigned to Residents, with a start </a:t>
            </a:r>
            <a:r>
              <a:rPr lang="en-US" sz="2600" dirty="0">
                <a:latin typeface="Times New Roman" pitchFamily="18"/>
              </a:rPr>
              <a:t>date and </a:t>
            </a:r>
            <a:r>
              <a:rPr lang="en-US" sz="2600" dirty="0" smtClean="0">
                <a:latin typeface="Times New Roman" pitchFamily="18"/>
              </a:rPr>
              <a:t>frequency</a:t>
            </a:r>
            <a:r>
              <a:rPr lang="en-US" sz="2600" dirty="0">
                <a:latin typeface="Times New Roman" pitchFamily="18"/>
              </a:rPr>
              <a:t>.</a:t>
            </a:r>
          </a:p>
          <a:p>
            <a:pPr lvl="0" algn="just">
              <a:spcAft>
                <a:spcPts val="544"/>
              </a:spcAft>
            </a:pPr>
            <a:endParaRPr lang="en-US" sz="26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12" y="3065668"/>
            <a:ext cx="9401175" cy="2098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>
                <a:solidFill>
                  <a:srgbClr val="008080"/>
                </a:solidFill>
              </a:rPr>
              <a:t> </a:t>
            </a:r>
            <a:r>
              <a:rPr lang="en-US" sz="4400">
                <a:latin typeface="Times New Roman" pitchFamily="18"/>
              </a:rPr>
              <a:t>Resident Amenities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4775" y="2143593"/>
            <a:ext cx="9466376" cy="4072828"/>
          </a:xfrm>
        </p:spPr>
        <p:txBody>
          <a:bodyPr anchor="t"/>
          <a:lstStyle/>
          <a:p>
            <a:pPr algn="l">
              <a:spcAft>
                <a:spcPts val="0"/>
              </a:spcAft>
              <a:buSzPts val="1072"/>
              <a:buBlip>
                <a:blip r:embed="rId3"/>
              </a:buBlip>
            </a:pPr>
            <a:r>
              <a:rPr lang="en-US" sz="2600" dirty="0">
                <a:latin typeface="Times New Roman" pitchFamily="18"/>
              </a:rPr>
              <a:t>  </a:t>
            </a:r>
            <a:r>
              <a:rPr lang="en-US" sz="2600" dirty="0" smtClean="0">
                <a:latin typeface="Times New Roman" pitchFamily="18"/>
              </a:rPr>
              <a:t>Amenities </a:t>
            </a:r>
            <a:r>
              <a:rPr lang="en-US" sz="2600" dirty="0">
                <a:latin typeface="Times New Roman" pitchFamily="18"/>
              </a:rPr>
              <a:t>assigned to Residents, with a start date.</a:t>
            </a:r>
          </a:p>
          <a:p>
            <a:pPr algn="l">
              <a:spcAft>
                <a:spcPts val="0"/>
              </a:spcAft>
              <a:buSzPts val="1072"/>
            </a:pPr>
            <a:r>
              <a:rPr lang="en-US" sz="2600" dirty="0" smtClean="0">
                <a:latin typeface="Times New Roman" pitchFamily="18"/>
              </a:rPr>
              <a:t> </a:t>
            </a:r>
            <a:endParaRPr lang="en-US" sz="26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75" y="2953816"/>
            <a:ext cx="9466376" cy="193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>
                <a:solidFill>
                  <a:srgbClr val="008080"/>
                </a:solidFill>
              </a:rPr>
              <a:t> </a:t>
            </a:r>
            <a:r>
              <a:rPr lang="en-US" sz="4400">
                <a:latin typeface="Times New Roman" pitchFamily="18"/>
              </a:rPr>
              <a:t>Perform Service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5760" y="1920239"/>
            <a:ext cx="9235440" cy="5672880"/>
          </a:xfrm>
        </p:spPr>
        <p:txBody>
          <a:bodyPr anchor="t"/>
          <a:lstStyle/>
          <a:p>
            <a:pPr lvl="0" algn="l">
              <a:spcBef>
                <a:spcPts val="289"/>
              </a:spcBef>
              <a:spcAft>
                <a:spcPts val="289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User </a:t>
            </a:r>
            <a:r>
              <a:rPr lang="en-US" sz="2600" dirty="0">
                <a:latin typeface="Times New Roman" pitchFamily="18"/>
              </a:rPr>
              <a:t>profile </a:t>
            </a:r>
            <a:r>
              <a:rPr lang="en-US" sz="2600" dirty="0" smtClean="0">
                <a:latin typeface="Times New Roman" pitchFamily="18"/>
              </a:rPr>
              <a:t>should have “Perform </a:t>
            </a:r>
            <a:r>
              <a:rPr lang="en-US" sz="2600" dirty="0">
                <a:latin typeface="Times New Roman" pitchFamily="18"/>
              </a:rPr>
              <a:t>Service”  privilege </a:t>
            </a:r>
            <a:r>
              <a:rPr lang="en-US" sz="2600" dirty="0" smtClean="0">
                <a:latin typeface="Times New Roman" pitchFamily="18"/>
              </a:rPr>
              <a:t>.</a:t>
            </a:r>
            <a:endParaRPr lang="en-US" sz="2600" dirty="0">
              <a:latin typeface="Times New Roman" pitchFamily="18"/>
            </a:endParaRPr>
          </a:p>
          <a:p>
            <a:pPr lvl="0" algn="l">
              <a:spcBef>
                <a:spcPts val="289"/>
              </a:spcBef>
              <a:spcAft>
                <a:spcPts val="289"/>
              </a:spcAft>
              <a:buSzPts val="1072"/>
              <a:buBlip>
                <a:blip r:embed="rId3"/>
              </a:buBlip>
            </a:pPr>
            <a:r>
              <a:rPr lang="en-US" sz="2600" dirty="0">
                <a:latin typeface="Times New Roman" pitchFamily="18"/>
              </a:rPr>
              <a:t> </a:t>
            </a:r>
            <a:r>
              <a:rPr lang="en-US" sz="2600" dirty="0" smtClean="0">
                <a:latin typeface="Times New Roman" pitchFamily="18"/>
              </a:rPr>
              <a:t> Employees record the service performed on a Resident</a:t>
            </a:r>
            <a:endParaRPr lang="en-US" sz="2600" dirty="0">
              <a:latin typeface="Times New Roman" pitchFamily="18"/>
            </a:endParaRPr>
          </a:p>
          <a:p>
            <a:pPr lvl="0" algn="l">
              <a:spcBef>
                <a:spcPts val="289"/>
              </a:spcBef>
              <a:spcAft>
                <a:spcPts val="289"/>
              </a:spcAft>
              <a:buSzPts val="1072"/>
              <a:buBlip>
                <a:blip r:embed="rId3"/>
              </a:buBlip>
            </a:pPr>
            <a:endParaRPr lang="en-US" sz="2600" dirty="0">
              <a:latin typeface="Times New Roman" pitchFamily="18"/>
            </a:endParaRPr>
          </a:p>
          <a:p>
            <a:pPr lvl="0" algn="l">
              <a:spcBef>
                <a:spcPts val="289"/>
              </a:spcBef>
              <a:spcAft>
                <a:spcPts val="289"/>
              </a:spcAft>
              <a:buSzPts val="1072"/>
              <a:buBlip>
                <a:blip r:embed="rId3"/>
              </a:buBlip>
            </a:pPr>
            <a:endParaRPr lang="en-US" sz="2600" dirty="0">
              <a:latin typeface="Times New Roman" pitchFamily="18"/>
            </a:endParaRPr>
          </a:p>
          <a:p>
            <a:pPr lvl="0" algn="l">
              <a:spcAft>
                <a:spcPts val="0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214944" y="2923081"/>
            <a:ext cx="9650111" cy="4234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828800"/>
          </a:xfrm>
        </p:spPr>
        <p:txBody>
          <a:bodyPr/>
          <a:lstStyle/>
          <a:p>
            <a:pPr lvl="0"/>
            <a:r>
              <a:rPr lang="en-US" sz="4400" dirty="0">
                <a:latin typeface="Times New Roman" pitchFamily="18"/>
              </a:rPr>
              <a:t>Billing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" y="1920239"/>
            <a:ext cx="9326880" cy="6115319"/>
          </a:xfrm>
        </p:spPr>
        <p:txBody>
          <a:bodyPr anchor="t"/>
          <a:lstStyle/>
          <a:p>
            <a:pPr lvl="0" algn="l">
              <a:spcAft>
                <a:spcPts val="0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Profile should have  </a:t>
            </a:r>
            <a:r>
              <a:rPr lang="en-US" sz="2600" dirty="0">
                <a:latin typeface="Times New Roman" pitchFamily="18"/>
              </a:rPr>
              <a:t>“RM Billing” </a:t>
            </a:r>
            <a:r>
              <a:rPr lang="en-US" sz="2600" dirty="0" smtClean="0">
                <a:latin typeface="Times New Roman" pitchFamily="18"/>
              </a:rPr>
              <a:t>privilege.</a:t>
            </a:r>
            <a:endParaRPr lang="en-US" sz="2600" dirty="0">
              <a:latin typeface="Times New Roman" pitchFamily="18"/>
            </a:endParaRPr>
          </a:p>
          <a:p>
            <a:pPr lvl="0" algn="l">
              <a:spcBef>
                <a:spcPts val="289"/>
              </a:spcBef>
              <a:spcAft>
                <a:spcPts val="289"/>
              </a:spcAft>
            </a:pPr>
            <a:endParaRPr lang="en-US" sz="2600" dirty="0">
              <a:latin typeface="Times New Roman" pitchFamily="18"/>
            </a:endParaRPr>
          </a:p>
          <a:p>
            <a:pPr lvl="0" algn="l">
              <a:spcAft>
                <a:spcPts val="0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274320" y="2677055"/>
            <a:ext cx="9601200" cy="338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91440"/>
            <a:ext cx="10080000" cy="1645920"/>
          </a:xfrm>
        </p:spPr>
        <p:txBody>
          <a:bodyPr/>
          <a:lstStyle/>
          <a:p>
            <a:pPr lvl="0"/>
            <a:r>
              <a:rPr lang="en-US" sz="4400">
                <a:latin typeface="Times New Roman" pitchFamily="18"/>
              </a:rPr>
              <a:t>Open Invoice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5760" y="1920239"/>
            <a:ext cx="9235440" cy="4757039"/>
          </a:xfrm>
        </p:spPr>
        <p:txBody>
          <a:bodyPr anchor="t"/>
          <a:lstStyle/>
          <a:p>
            <a:pPr lvl="0" algn="l">
              <a:spcAft>
                <a:spcPts val="0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It contains  </a:t>
            </a:r>
            <a:r>
              <a:rPr lang="en-US" sz="2600" dirty="0">
                <a:latin typeface="Times New Roman" pitchFamily="18"/>
              </a:rPr>
              <a:t>invoice detail, items and unbilled invoice items.</a:t>
            </a:r>
          </a:p>
          <a:p>
            <a:pPr lvl="0" algn="l">
              <a:spcBef>
                <a:spcPts val="581"/>
              </a:spcBef>
              <a:spcAft>
                <a:spcPts val="581"/>
              </a:spcAft>
              <a:buSzPts val="1072"/>
              <a:buBlip>
                <a:blip r:embed="rId3"/>
              </a:buBlip>
            </a:pPr>
            <a:endParaRPr lang="en-US" sz="2600" dirty="0">
              <a:latin typeface="Times New Roman" pitchFamily="18"/>
            </a:endParaRPr>
          </a:p>
          <a:p>
            <a:pPr lvl="0" algn="l">
              <a:spcAft>
                <a:spcPts val="0"/>
              </a:spcAft>
              <a:buSzPts val="1072"/>
              <a:buBlip>
                <a:blip r:embed="rId3"/>
              </a:buBlip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193680" y="2417038"/>
            <a:ext cx="9692640" cy="42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 sz="4400">
                <a:latin typeface="Times New Roman" pitchFamily="18"/>
              </a:rPr>
              <a:t>Close Invocie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5760" y="1920239"/>
            <a:ext cx="9235440" cy="4757039"/>
          </a:xfrm>
        </p:spPr>
        <p:txBody>
          <a:bodyPr anchor="t"/>
          <a:lstStyle/>
          <a:p>
            <a:pPr lvl="0" algn="l">
              <a:spcAft>
                <a:spcPts val="544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Closed Invoices cannot be edited</a:t>
            </a:r>
          </a:p>
          <a:p>
            <a:pPr lvl="0" algn="l">
              <a:spcAft>
                <a:spcPts val="544"/>
              </a:spcAft>
              <a:buSzPts val="1072"/>
              <a:buBlip>
                <a:blip r:embed="rId3"/>
              </a:buBlip>
            </a:pPr>
            <a:r>
              <a:rPr lang="en-US" sz="2600" dirty="0">
                <a:latin typeface="Times New Roman" pitchFamily="18"/>
              </a:rPr>
              <a:t> </a:t>
            </a:r>
            <a:r>
              <a:rPr lang="en-US" sz="2600" dirty="0" smtClean="0">
                <a:latin typeface="Times New Roman" pitchFamily="18"/>
              </a:rPr>
              <a:t> Credit can be issued and will get applied on an open </a:t>
            </a:r>
            <a:r>
              <a:rPr lang="en-US" sz="2600" dirty="0">
                <a:latin typeface="Times New Roman" pitchFamily="18"/>
              </a:rPr>
              <a:t>invoice.</a:t>
            </a:r>
          </a:p>
          <a:p>
            <a:pPr lvl="0" algn="l"/>
            <a:r>
              <a:rPr lang="en-US" sz="1800" dirty="0">
                <a:solidFill>
                  <a:srgbClr val="800080"/>
                </a:solidFill>
                <a:latin typeface="Times New Roman" pitchFamily="18"/>
              </a:rPr>
              <a:t> </a:t>
            </a:r>
          </a:p>
          <a:p>
            <a:pPr lvl="0" algn="l">
              <a:spcAft>
                <a:spcPts val="0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239400" y="2861192"/>
            <a:ext cx="9601200" cy="449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 sz="4400">
                <a:latin typeface="Times New Roman" pitchFamily="18"/>
              </a:rPr>
              <a:t>Payment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" y="1920239"/>
            <a:ext cx="9326880" cy="5470560"/>
          </a:xfrm>
        </p:spPr>
        <p:txBody>
          <a:bodyPr anchor="t"/>
          <a:lstStyle/>
          <a:p>
            <a:pPr lvl="0" algn="l">
              <a:spcAft>
                <a:spcPts val="544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 Payments are accepted against a closed invoice</a:t>
            </a:r>
            <a:endParaRPr lang="en-US" sz="2600" dirty="0">
              <a:latin typeface="Times New Roman" pitchFamily="18"/>
            </a:endParaRPr>
          </a:p>
          <a:p>
            <a:pPr lvl="0" algn="l"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“Administer </a:t>
            </a:r>
            <a:r>
              <a:rPr lang="en-US" sz="2600" dirty="0">
                <a:latin typeface="Times New Roman" pitchFamily="18"/>
              </a:rPr>
              <a:t>RM </a:t>
            </a:r>
            <a:r>
              <a:rPr lang="en-US" sz="2600" dirty="0" smtClean="0">
                <a:latin typeface="Times New Roman" pitchFamily="18"/>
              </a:rPr>
              <a:t>Set up” </a:t>
            </a:r>
            <a:r>
              <a:rPr lang="en-US" sz="2600" dirty="0">
                <a:latin typeface="Times New Roman" pitchFamily="18"/>
              </a:rPr>
              <a:t>privilege </a:t>
            </a:r>
            <a:r>
              <a:rPr lang="en-US" sz="2600" dirty="0" smtClean="0">
                <a:latin typeface="Times New Roman" pitchFamily="18"/>
              </a:rPr>
              <a:t>will allow for editing payments.</a:t>
            </a:r>
            <a:endParaRPr lang="en-US" sz="2600" dirty="0">
              <a:latin typeface="Times New Roman" pitchFamily="18"/>
            </a:endParaRPr>
          </a:p>
          <a:p>
            <a:pPr lvl="0" algn="l"/>
            <a:r>
              <a:rPr lang="en-US" sz="1800" dirty="0">
                <a:solidFill>
                  <a:srgbClr val="800080"/>
                </a:solidFill>
                <a:latin typeface="Times New Roman" pitchFamily="18"/>
              </a:rPr>
              <a:t> </a:t>
            </a:r>
          </a:p>
          <a:p>
            <a:pPr lvl="0" algn="l">
              <a:spcAft>
                <a:spcPts val="0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274320" y="2953062"/>
            <a:ext cx="969264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 sz="4400" dirty="0">
                <a:latin typeface="Times New Roman" pitchFamily="18"/>
              </a:rPr>
              <a:t>Introduction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4775" y="1903751"/>
            <a:ext cx="9256426" cy="4961744"/>
          </a:xfrm>
        </p:spPr>
        <p:txBody>
          <a:bodyPr/>
          <a:lstStyle/>
          <a:p>
            <a:pPr lvl="0">
              <a:buSzPts val="1072"/>
              <a:buBlip>
                <a:blip r:embed="rId3"/>
              </a:buBlip>
            </a:pPr>
            <a:r>
              <a:rPr lang="en-US" sz="2800" dirty="0" smtClean="0">
                <a:latin typeface="Times New Roman" pitchFamily="18"/>
              </a:rPr>
              <a:t>  Used </a:t>
            </a:r>
            <a:r>
              <a:rPr lang="en-US" sz="2800" dirty="0">
                <a:latin typeface="Times New Roman" pitchFamily="18"/>
              </a:rPr>
              <a:t>in Senior Living Homes, Nursing Homes, Vacation </a:t>
            </a:r>
            <a:r>
              <a:rPr lang="en-US" sz="2800" dirty="0" smtClean="0">
                <a:latin typeface="Times New Roman" pitchFamily="18"/>
              </a:rPr>
              <a:t> Homes</a:t>
            </a:r>
            <a:r>
              <a:rPr lang="en-US" sz="2800" dirty="0">
                <a:latin typeface="Times New Roman" pitchFamily="18"/>
              </a:rPr>
              <a:t>, Retirement </a:t>
            </a:r>
            <a:r>
              <a:rPr lang="en-US" sz="2800" dirty="0" smtClean="0">
                <a:latin typeface="Times New Roman" pitchFamily="18"/>
              </a:rPr>
              <a:t>Homes, </a:t>
            </a:r>
            <a:r>
              <a:rPr lang="en-US" sz="2800" dirty="0">
                <a:latin typeface="Times New Roman" pitchFamily="18"/>
              </a:rPr>
              <a:t>Hospitals and Hotels.</a:t>
            </a:r>
          </a:p>
          <a:p>
            <a:pPr lvl="0">
              <a:buSzPts val="1072"/>
              <a:buBlip>
                <a:blip r:embed="rId3"/>
              </a:buBlip>
            </a:pPr>
            <a:r>
              <a:rPr lang="en-US" sz="2800" dirty="0" smtClean="0">
                <a:latin typeface="Times New Roman" pitchFamily="18"/>
              </a:rPr>
              <a:t>  Features</a:t>
            </a:r>
          </a:p>
          <a:p>
            <a:pPr lvl="2">
              <a:buSzPts val="1072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/>
              </a:rPr>
              <a:t>Move-in</a:t>
            </a:r>
          </a:p>
          <a:p>
            <a:pPr lvl="2">
              <a:buSzPts val="1072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/>
              </a:rPr>
              <a:t>Move-Out</a:t>
            </a:r>
          </a:p>
          <a:p>
            <a:pPr lvl="2">
              <a:buSzPts val="1072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/>
              </a:rPr>
              <a:t>Billing</a:t>
            </a:r>
          </a:p>
          <a:p>
            <a:pPr lvl="2">
              <a:buSzPts val="1072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/>
              </a:rPr>
              <a:t>Payment</a:t>
            </a:r>
          </a:p>
          <a:p>
            <a:pPr lvl="2">
              <a:buSzPts val="1072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/>
              </a:rPr>
              <a:t>Reports </a:t>
            </a:r>
            <a:r>
              <a:rPr lang="en-US" sz="2800" dirty="0">
                <a:solidFill>
                  <a:schemeClr val="bg1"/>
                </a:solidFill>
                <a:latin typeface="Times New Roman" pitchFamily="18"/>
              </a:rPr>
              <a:t>and Dashboards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/>
              </a:rPr>
              <a:t>.</a:t>
            </a:r>
            <a:endParaRPr lang="en-US" sz="2800" dirty="0" smtClean="0">
              <a:latin typeface="Times New Roman" pitchFamily="18"/>
            </a:endParaRPr>
          </a:p>
          <a:p>
            <a:pPr lvl="0">
              <a:buSzPts val="1072"/>
              <a:buBlip>
                <a:blip r:embed="rId3"/>
              </a:buBlip>
            </a:pPr>
            <a:r>
              <a:rPr lang="en-US" sz="2800" dirty="0" smtClean="0">
                <a:latin typeface="Times New Roman" pitchFamily="18"/>
              </a:rPr>
              <a:t> Built on top of Salesforce entities; Lead, Account</a:t>
            </a:r>
            <a:r>
              <a:rPr lang="en-US" sz="2800" dirty="0">
                <a:latin typeface="Times New Roman" pitchFamily="18"/>
              </a:rPr>
              <a:t> </a:t>
            </a:r>
            <a:r>
              <a:rPr lang="en-US" sz="2800" dirty="0" smtClean="0">
                <a:latin typeface="Times New Roman" pitchFamily="18"/>
              </a:rPr>
              <a:t>and Contact</a:t>
            </a:r>
            <a:endParaRPr lang="en-US" sz="2800" dirty="0">
              <a:latin typeface="Times New Roman" pitchFamily="18"/>
            </a:endParaRPr>
          </a:p>
          <a:p>
            <a:pPr lvl="0">
              <a:buSzPts val="1072"/>
            </a:pPr>
            <a:endParaRPr lang="en-US" sz="2600" dirty="0">
              <a:latin typeface="Times New Roman" pitchFamily="1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82880"/>
            <a:ext cx="10080000" cy="1645920"/>
          </a:xfrm>
        </p:spPr>
        <p:txBody>
          <a:bodyPr/>
          <a:lstStyle/>
          <a:p>
            <a:pPr lvl="0"/>
            <a:r>
              <a:rPr lang="en-US" sz="4400" dirty="0">
                <a:latin typeface="Times New Roman" pitchFamily="18"/>
              </a:rPr>
              <a:t> </a:t>
            </a:r>
            <a:r>
              <a:rPr lang="en-US" sz="4400" dirty="0" smtClean="0">
                <a:latin typeface="Times New Roman" pitchFamily="18"/>
              </a:rPr>
              <a:t>Reports</a:t>
            </a:r>
            <a:endParaRPr lang="en-US" sz="4400" dirty="0">
              <a:latin typeface="Times New Roman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4714" y="2293495"/>
            <a:ext cx="9166485" cy="8545384"/>
          </a:xfrm>
        </p:spPr>
        <p:txBody>
          <a:bodyPr anchor="t"/>
          <a:lstStyle/>
          <a:p>
            <a:pPr lvl="0" algn="l">
              <a:spcAft>
                <a:spcPts val="255"/>
              </a:spcAft>
              <a:buSzPts val="1928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 Move </a:t>
            </a:r>
            <a:r>
              <a:rPr lang="en-US" sz="2600" dirty="0">
                <a:latin typeface="Times New Roman" pitchFamily="18"/>
              </a:rPr>
              <a:t>in Report  </a:t>
            </a:r>
          </a:p>
          <a:p>
            <a:pPr lvl="0" algn="l">
              <a:spcAft>
                <a:spcPts val="255"/>
              </a:spcAft>
              <a:buSzPts val="1928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 Move </a:t>
            </a:r>
            <a:r>
              <a:rPr lang="en-US" sz="2600" dirty="0">
                <a:latin typeface="Times New Roman" pitchFamily="18"/>
              </a:rPr>
              <a:t>Out </a:t>
            </a:r>
            <a:r>
              <a:rPr lang="en-US" sz="2600" dirty="0" smtClean="0">
                <a:latin typeface="Times New Roman" pitchFamily="18"/>
              </a:rPr>
              <a:t>Report</a:t>
            </a:r>
            <a:endParaRPr lang="en-US" sz="2600" dirty="0">
              <a:latin typeface="Times New Roman" pitchFamily="18"/>
            </a:endParaRPr>
          </a:p>
          <a:p>
            <a:pPr lvl="0" algn="l">
              <a:spcAft>
                <a:spcPts val="255"/>
              </a:spcAft>
              <a:buSzPts val="1928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 Late </a:t>
            </a:r>
            <a:r>
              <a:rPr lang="en-US" sz="2600" dirty="0">
                <a:latin typeface="Times New Roman" pitchFamily="18"/>
              </a:rPr>
              <a:t>Payment </a:t>
            </a:r>
            <a:r>
              <a:rPr lang="en-US" sz="2600" dirty="0" smtClean="0">
                <a:latin typeface="Times New Roman" pitchFamily="18"/>
              </a:rPr>
              <a:t>Report</a:t>
            </a:r>
          </a:p>
          <a:p>
            <a:pPr lvl="0" algn="l">
              <a:spcAft>
                <a:spcPts val="255"/>
              </a:spcAft>
              <a:buSzPts val="1928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 Outstanding Payment Report</a:t>
            </a:r>
          </a:p>
          <a:p>
            <a:pPr lvl="0" algn="l">
              <a:spcAft>
                <a:spcPts val="255"/>
              </a:spcAft>
              <a:buSzPts val="1928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 Invoice Statement</a:t>
            </a:r>
            <a:endParaRPr lang="en-US" sz="2600" dirty="0">
              <a:latin typeface="Times New Roman" pitchFamily="18"/>
            </a:endParaRPr>
          </a:p>
          <a:p>
            <a:pPr lvl="0" algn="l">
              <a:spcAft>
                <a:spcPts val="255"/>
              </a:spcAft>
              <a:buSzPts val="1928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 Task </a:t>
            </a:r>
            <a:r>
              <a:rPr lang="en-US" sz="2600" dirty="0">
                <a:latin typeface="Times New Roman" pitchFamily="18"/>
              </a:rPr>
              <a:t>Sheet </a:t>
            </a:r>
            <a:r>
              <a:rPr lang="en-US" sz="2600" dirty="0" smtClean="0">
                <a:latin typeface="Times New Roman" pitchFamily="18"/>
              </a:rPr>
              <a:t>Report</a:t>
            </a: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l"/>
            <a:endParaRPr lang="en-US" sz="1800" dirty="0">
              <a:solidFill>
                <a:srgbClr val="800080"/>
              </a:solidFill>
            </a:endParaRPr>
          </a:p>
          <a:p>
            <a:pPr lvl="0" algn="l"/>
            <a:r>
              <a:rPr lang="en-US" sz="1800" dirty="0">
                <a:solidFill>
                  <a:srgbClr val="800080"/>
                </a:solidFill>
                <a:latin typeface="Times New Roman" pitchFamily="18"/>
              </a:rPr>
              <a:t> </a:t>
            </a:r>
          </a:p>
          <a:p>
            <a:pPr lvl="0" algn="l">
              <a:spcAft>
                <a:spcPts val="0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 sz="4400" dirty="0" smtClean="0">
                <a:latin typeface="Times New Roman" pitchFamily="18"/>
              </a:rPr>
              <a:t>Report - Outstanding Payment</a:t>
            </a:r>
            <a:endParaRPr lang="en-US" sz="4400" dirty="0">
              <a:latin typeface="Times New Roman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" y="1920239"/>
            <a:ext cx="9326880" cy="5456520"/>
          </a:xfrm>
        </p:spPr>
        <p:txBody>
          <a:bodyPr anchor="t"/>
          <a:lstStyle/>
          <a:p>
            <a:pPr lvl="0" algn="l">
              <a:spcAft>
                <a:spcPts val="836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 It </a:t>
            </a:r>
            <a:r>
              <a:rPr lang="en-US" sz="2600" dirty="0">
                <a:latin typeface="Times New Roman" pitchFamily="18"/>
              </a:rPr>
              <a:t>shows the resident outstanding payment by month grouped by property</a:t>
            </a:r>
          </a:p>
          <a:p>
            <a:pPr lvl="0" algn="l"/>
            <a:r>
              <a:rPr lang="en-US" sz="1800" dirty="0"/>
              <a:t>        </a:t>
            </a:r>
          </a:p>
          <a:p>
            <a:pPr lvl="0" algn="l"/>
            <a:endParaRPr lang="en-US" sz="1800" dirty="0">
              <a:solidFill>
                <a:srgbClr val="800080"/>
              </a:solidFill>
            </a:endParaRPr>
          </a:p>
          <a:p>
            <a:pPr lvl="0" algn="l"/>
            <a:r>
              <a:rPr lang="en-US" sz="1800" dirty="0">
                <a:solidFill>
                  <a:srgbClr val="800080"/>
                </a:solidFill>
                <a:latin typeface="Times New Roman" pitchFamily="18"/>
              </a:rPr>
              <a:t> </a:t>
            </a:r>
          </a:p>
          <a:p>
            <a:pPr lvl="0" algn="l">
              <a:spcAft>
                <a:spcPts val="0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274320" y="2834640"/>
            <a:ext cx="9601200" cy="42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828800"/>
          </a:xfrm>
        </p:spPr>
        <p:txBody>
          <a:bodyPr/>
          <a:lstStyle/>
          <a:p>
            <a:pPr lvl="0"/>
            <a:r>
              <a:rPr lang="en-US" sz="4400">
                <a:latin typeface="Times New Roman" pitchFamily="18"/>
              </a:rPr>
              <a:t>Chart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24656" y="2533337"/>
            <a:ext cx="9167984" cy="9115901"/>
          </a:xfrm>
        </p:spPr>
        <p:txBody>
          <a:bodyPr anchor="t"/>
          <a:lstStyle/>
          <a:p>
            <a:pPr lvl="0" algn="l">
              <a:spcBef>
                <a:spcPts val="289"/>
              </a:spcBef>
              <a:spcAft>
                <a:spcPts val="289"/>
              </a:spcAft>
              <a:buSzPts val="1928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Late </a:t>
            </a:r>
            <a:r>
              <a:rPr lang="en-US" sz="2600" dirty="0">
                <a:latin typeface="Times New Roman" pitchFamily="18"/>
              </a:rPr>
              <a:t>Payment Trending</a:t>
            </a:r>
            <a:endParaRPr lang="en-US" sz="2600" dirty="0" smtClean="0">
              <a:latin typeface="Times New Roman" pitchFamily="18"/>
            </a:endParaRPr>
          </a:p>
          <a:p>
            <a:pPr lvl="0" algn="l">
              <a:spcBef>
                <a:spcPts val="289"/>
              </a:spcBef>
              <a:spcAft>
                <a:spcPts val="289"/>
              </a:spcAft>
              <a:buSzPts val="1928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Occupancy </a:t>
            </a:r>
            <a:r>
              <a:rPr lang="en-US" sz="2600" dirty="0">
                <a:latin typeface="Times New Roman" pitchFamily="18"/>
              </a:rPr>
              <a:t>Trending </a:t>
            </a:r>
          </a:p>
          <a:p>
            <a:pPr lvl="0" algn="l">
              <a:spcBef>
                <a:spcPts val="289"/>
              </a:spcBef>
              <a:spcAft>
                <a:spcPts val="289"/>
              </a:spcAft>
              <a:buSzPts val="1928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Outstanding Payment Trending</a:t>
            </a:r>
          </a:p>
          <a:p>
            <a:pPr lvl="0" algn="l">
              <a:spcAft>
                <a:spcPts val="0"/>
              </a:spcAft>
            </a:pPr>
            <a:endParaRPr lang="en-US" sz="26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l"/>
            <a:r>
              <a:rPr lang="en-US" dirty="0"/>
              <a:t> </a:t>
            </a:r>
            <a:r>
              <a:rPr lang="en-US" sz="2000" dirty="0">
                <a:latin typeface="Times New Roman" pitchFamily="18"/>
              </a:rPr>
              <a:t> </a:t>
            </a:r>
          </a:p>
          <a:p>
            <a:pPr lvl="0" algn="l"/>
            <a:r>
              <a:rPr lang="en-US" sz="1800" dirty="0"/>
              <a:t>        </a:t>
            </a:r>
          </a:p>
          <a:p>
            <a:pPr lvl="0" algn="l"/>
            <a:endParaRPr lang="en-US" sz="1800" dirty="0">
              <a:solidFill>
                <a:srgbClr val="800080"/>
              </a:solidFill>
            </a:endParaRPr>
          </a:p>
          <a:p>
            <a:pPr lvl="0" algn="l"/>
            <a:r>
              <a:rPr lang="en-US" sz="1800" dirty="0">
                <a:solidFill>
                  <a:srgbClr val="800080"/>
                </a:solidFill>
                <a:latin typeface="Times New Roman" pitchFamily="18"/>
              </a:rPr>
              <a:t> </a:t>
            </a:r>
          </a:p>
          <a:p>
            <a:pPr lvl="0" algn="l">
              <a:spcAft>
                <a:spcPts val="0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828800"/>
          </a:xfrm>
        </p:spPr>
        <p:txBody>
          <a:bodyPr/>
          <a:lstStyle/>
          <a:p>
            <a:pPr lvl="0"/>
            <a:r>
              <a:rPr lang="en-US" sz="4400" dirty="0" smtClean="0">
                <a:latin typeface="Times New Roman" pitchFamily="18"/>
              </a:rPr>
              <a:t>Chart - Outstanding </a:t>
            </a:r>
            <a:r>
              <a:rPr lang="en-US" sz="4400" dirty="0">
                <a:latin typeface="Times New Roman" pitchFamily="18"/>
              </a:rPr>
              <a:t>Payment </a:t>
            </a:r>
            <a:r>
              <a:rPr lang="en-US" sz="4400" dirty="0" smtClean="0">
                <a:latin typeface="Times New Roman" pitchFamily="18"/>
              </a:rPr>
              <a:t>Trending</a:t>
            </a:r>
            <a:endParaRPr lang="en-US" sz="4400" dirty="0">
              <a:latin typeface="Times New Roman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" y="1920239"/>
            <a:ext cx="9418320" cy="9460800"/>
          </a:xfrm>
        </p:spPr>
        <p:txBody>
          <a:bodyPr anchor="t"/>
          <a:lstStyle/>
          <a:p>
            <a:pPr algn="l">
              <a:spcAft>
                <a:spcPts val="0"/>
              </a:spcAft>
              <a:buSzPts val="1928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It </a:t>
            </a:r>
            <a:r>
              <a:rPr lang="en-US" sz="2600" dirty="0">
                <a:latin typeface="Times New Roman" pitchFamily="18"/>
              </a:rPr>
              <a:t>shows the monthly outstanding payment count in bar graph.</a:t>
            </a:r>
          </a:p>
          <a:p>
            <a:pPr lvl="0" algn="l">
              <a:spcAft>
                <a:spcPts val="0"/>
              </a:spcAft>
              <a:buSzPts val="1928"/>
              <a:buBlip>
                <a:blip r:embed="rId3"/>
              </a:buBlip>
            </a:pPr>
            <a:endParaRPr lang="en-US" sz="2600" dirty="0">
              <a:latin typeface="Times New Roman" pitchFamily="18"/>
            </a:endParaRPr>
          </a:p>
          <a:p>
            <a:pPr lvl="0" algn="l">
              <a:spcBef>
                <a:spcPts val="289"/>
              </a:spcBef>
              <a:spcAft>
                <a:spcPts val="289"/>
              </a:spcAft>
              <a:buSzPts val="1928"/>
              <a:buBlip>
                <a:blip r:embed="rId3"/>
              </a:buBlip>
            </a:pPr>
            <a:endParaRPr lang="en-US" sz="2600" dirty="0">
              <a:latin typeface="Times New Roman" pitchFamily="18"/>
            </a:endParaRPr>
          </a:p>
          <a:p>
            <a:pPr lvl="0" algn="l">
              <a:spcAft>
                <a:spcPts val="0"/>
              </a:spcAft>
            </a:pPr>
            <a:endParaRPr lang="en-US" sz="26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l"/>
            <a:r>
              <a:rPr lang="en-US" dirty="0"/>
              <a:t> </a:t>
            </a:r>
            <a:r>
              <a:rPr lang="en-US" sz="2000" dirty="0">
                <a:latin typeface="Times New Roman" pitchFamily="18"/>
              </a:rPr>
              <a:t> </a:t>
            </a:r>
          </a:p>
          <a:p>
            <a:pPr lvl="0" algn="l"/>
            <a:r>
              <a:rPr lang="en-US" sz="1800" dirty="0"/>
              <a:t>        </a:t>
            </a:r>
          </a:p>
          <a:p>
            <a:pPr lvl="0" algn="l"/>
            <a:endParaRPr lang="en-US" sz="1800" dirty="0">
              <a:solidFill>
                <a:srgbClr val="800080"/>
              </a:solidFill>
            </a:endParaRPr>
          </a:p>
          <a:p>
            <a:pPr lvl="0" algn="l"/>
            <a:r>
              <a:rPr lang="en-US" sz="1800" dirty="0">
                <a:solidFill>
                  <a:srgbClr val="800080"/>
                </a:solidFill>
                <a:latin typeface="Times New Roman" pitchFamily="18"/>
              </a:rPr>
              <a:t> </a:t>
            </a:r>
          </a:p>
          <a:p>
            <a:pPr lvl="0" algn="l">
              <a:spcAft>
                <a:spcPts val="0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696600" y="2462704"/>
            <a:ext cx="8686800" cy="428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 sz="4400" dirty="0" smtClean="0">
                <a:latin typeface="Times New Roman" pitchFamily="18"/>
              </a:rPr>
              <a:t>Configure – Permission Set</a:t>
            </a:r>
            <a:endParaRPr lang="en-US" sz="4400" dirty="0">
              <a:latin typeface="Times New Roman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" y="1737359"/>
            <a:ext cx="9326880" cy="9061920"/>
          </a:xfrm>
        </p:spPr>
        <p:txBody>
          <a:bodyPr anchor="t"/>
          <a:lstStyle/>
          <a:p>
            <a:pPr lvl="0" algn="l">
              <a:spcAft>
                <a:spcPts val="1125"/>
              </a:spcAft>
            </a:pPr>
            <a:r>
              <a:rPr lang="en-US" sz="2000" dirty="0">
                <a:solidFill>
                  <a:srgbClr val="800080"/>
                </a:solidFill>
                <a:latin typeface="Times New Roman" pitchFamily="18"/>
              </a:rPr>
              <a:t>                                                </a:t>
            </a:r>
          </a:p>
          <a:p>
            <a:pPr lvl="0" algn="l"/>
            <a:r>
              <a:rPr lang="en-US" sz="2600" dirty="0">
                <a:latin typeface="Times New Roman" pitchFamily="18"/>
              </a:rPr>
              <a:t>Permission Set Assignment</a:t>
            </a:r>
          </a:p>
          <a:p>
            <a:pPr lvl="0" algn="l">
              <a:spcAft>
                <a:spcPts val="0"/>
              </a:spcAft>
            </a:pPr>
            <a:endParaRPr lang="en-US" sz="26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600" dirty="0">
              <a:latin typeface="Times New Roman" pitchFamily="18"/>
            </a:endParaRPr>
          </a:p>
          <a:p>
            <a:pPr lvl="0" algn="l"/>
            <a:r>
              <a:rPr lang="en-US" dirty="0"/>
              <a:t> </a:t>
            </a:r>
            <a:r>
              <a:rPr lang="en-US" sz="2000" dirty="0">
                <a:latin typeface="Times New Roman" pitchFamily="18"/>
              </a:rPr>
              <a:t> </a:t>
            </a:r>
          </a:p>
          <a:p>
            <a:pPr lvl="0" algn="l"/>
            <a:r>
              <a:rPr lang="en-US" sz="1800" dirty="0"/>
              <a:t>        </a:t>
            </a:r>
          </a:p>
          <a:p>
            <a:pPr lvl="0" algn="l"/>
            <a:endParaRPr lang="en-US" sz="1800" dirty="0">
              <a:solidFill>
                <a:srgbClr val="800080"/>
              </a:solidFill>
            </a:endParaRPr>
          </a:p>
          <a:p>
            <a:pPr lvl="0" algn="l"/>
            <a:r>
              <a:rPr lang="en-US" sz="1800" dirty="0">
                <a:solidFill>
                  <a:srgbClr val="800080"/>
                </a:solidFill>
                <a:latin typeface="Times New Roman" pitchFamily="18"/>
              </a:rPr>
              <a:t> </a:t>
            </a:r>
          </a:p>
          <a:p>
            <a:pPr lvl="0" algn="l">
              <a:spcAft>
                <a:spcPts val="0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rcRect/>
          <a:stretch>
            <a:fillRect/>
          </a:stretch>
        </p:blipFill>
        <p:spPr>
          <a:xfrm>
            <a:off x="457200" y="2743199"/>
            <a:ext cx="9144000" cy="42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91440"/>
            <a:ext cx="10080000" cy="1645920"/>
          </a:xfrm>
        </p:spPr>
        <p:txBody>
          <a:bodyPr/>
          <a:lstStyle/>
          <a:p>
            <a:pPr lvl="0"/>
            <a:r>
              <a:rPr lang="en-US" sz="4400">
                <a:latin typeface="Times New Roman" pitchFamily="18"/>
              </a:rPr>
              <a:t>Configure RM Settings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8640" y="1737359"/>
            <a:ext cx="9144000" cy="8205119"/>
          </a:xfrm>
        </p:spPr>
        <p:txBody>
          <a:bodyPr anchor="t"/>
          <a:lstStyle/>
          <a:p>
            <a:pPr lvl="0" algn="l">
              <a:spcAft>
                <a:spcPts val="1125"/>
              </a:spcAft>
            </a:pPr>
            <a:r>
              <a:rPr lang="en-US" sz="2000" dirty="0">
                <a:solidFill>
                  <a:srgbClr val="800080"/>
                </a:solidFill>
                <a:latin typeface="Times New Roman" pitchFamily="18"/>
              </a:rPr>
              <a:t>                                                </a:t>
            </a:r>
          </a:p>
          <a:p>
            <a:pPr lvl="0" algn="l"/>
            <a:r>
              <a:rPr lang="x-none" sz="2600" dirty="0">
                <a:latin typeface="Times New Roman" pitchFamily="18"/>
              </a:rPr>
              <a:t>Admin user can configure the RM Settings</a:t>
            </a:r>
            <a:r>
              <a:rPr lang="x-none" sz="2600" dirty="0" smtClean="0">
                <a:latin typeface="Times New Roman" pitchFamily="18"/>
              </a:rPr>
              <a:t>.</a:t>
            </a:r>
            <a:r>
              <a:rPr lang="en-US" sz="2600" dirty="0" smtClean="0">
                <a:latin typeface="Times New Roman" pitchFamily="18"/>
              </a:rPr>
              <a:t>   </a:t>
            </a:r>
            <a:endParaRPr lang="x-none" sz="2600" dirty="0">
              <a:latin typeface="Times New Roman" pitchFamily="18"/>
            </a:endParaRPr>
          </a:p>
          <a:p>
            <a:pPr lvl="0" algn="l"/>
            <a:r>
              <a:rPr lang="en-US" sz="1800" dirty="0"/>
              <a:t> </a:t>
            </a:r>
          </a:p>
          <a:p>
            <a:pPr lvl="0" algn="l">
              <a:spcAft>
                <a:spcPts val="112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l"/>
            <a:r>
              <a:rPr lang="en-US" dirty="0"/>
              <a:t> </a:t>
            </a:r>
            <a:r>
              <a:rPr lang="en-US" sz="2000" dirty="0">
                <a:latin typeface="Times New Roman" pitchFamily="18"/>
              </a:rPr>
              <a:t> </a:t>
            </a:r>
          </a:p>
          <a:p>
            <a:pPr lvl="0" algn="l"/>
            <a:r>
              <a:rPr lang="en-US" sz="1800" dirty="0"/>
              <a:t>        </a:t>
            </a:r>
          </a:p>
          <a:p>
            <a:pPr lvl="0" algn="l"/>
            <a:endParaRPr lang="en-US" sz="1800" dirty="0">
              <a:solidFill>
                <a:srgbClr val="800080"/>
              </a:solidFill>
            </a:endParaRPr>
          </a:p>
          <a:p>
            <a:pPr lvl="0" algn="l"/>
            <a:r>
              <a:rPr lang="en-US" sz="1800" dirty="0">
                <a:solidFill>
                  <a:srgbClr val="800080"/>
                </a:solidFill>
                <a:latin typeface="Times New Roman" pitchFamily="18"/>
              </a:rPr>
              <a:t> </a:t>
            </a:r>
          </a:p>
          <a:p>
            <a:pPr lvl="0" algn="l">
              <a:spcAft>
                <a:spcPts val="0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rcRect/>
          <a:stretch>
            <a:fillRect/>
          </a:stretch>
        </p:blipFill>
        <p:spPr>
          <a:xfrm>
            <a:off x="2103427" y="2968200"/>
            <a:ext cx="5303520" cy="352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91440"/>
            <a:ext cx="10058400" cy="1645920"/>
          </a:xfrm>
        </p:spPr>
        <p:txBody>
          <a:bodyPr/>
          <a:lstStyle/>
          <a:p>
            <a:pPr lvl="0"/>
            <a:r>
              <a:rPr lang="en-US" sz="4400">
                <a:latin typeface="Times New Roman" pitchFamily="18"/>
              </a:rPr>
              <a:t>Page Layout Assignment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" y="2011680"/>
            <a:ext cx="9509760" cy="11809800"/>
          </a:xfrm>
        </p:spPr>
        <p:txBody>
          <a:bodyPr anchor="t"/>
          <a:lstStyle/>
          <a:p>
            <a:pPr lvl="0" algn="l">
              <a:spcAft>
                <a:spcPts val="112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</a:t>
            </a:r>
            <a:r>
              <a:rPr lang="en-US" sz="2800" dirty="0" smtClean="0">
                <a:latin typeface="Times New Roman" pitchFamily="18"/>
              </a:rPr>
              <a:t>For </a:t>
            </a:r>
            <a:r>
              <a:rPr lang="en-US" sz="2800" dirty="0">
                <a:latin typeface="Times New Roman" pitchFamily="18"/>
              </a:rPr>
              <a:t>Enterprise Edition or above, the </a:t>
            </a:r>
            <a:r>
              <a:rPr lang="en-US" sz="2800" dirty="0" smtClean="0">
                <a:latin typeface="Times New Roman" pitchFamily="18"/>
              </a:rPr>
              <a:t>custom </a:t>
            </a:r>
            <a:r>
              <a:rPr lang="en-US" sz="2800" dirty="0">
                <a:latin typeface="Times New Roman" pitchFamily="18"/>
              </a:rPr>
              <a:t>page layouts can be </a:t>
            </a:r>
            <a:r>
              <a:rPr lang="en-US" sz="2800" dirty="0" smtClean="0">
                <a:latin typeface="Times New Roman" pitchFamily="18"/>
              </a:rPr>
              <a:t>used.</a:t>
            </a:r>
          </a:p>
          <a:p>
            <a:pPr marL="1143000" lvl="1" indent="-457200">
              <a:spcAft>
                <a:spcPts val="1125"/>
              </a:spcAft>
              <a:buSzPts val="1072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/>
              </a:rPr>
              <a:t>Lead Layout(Installed Packages: Resident Management)</a:t>
            </a:r>
          </a:p>
          <a:p>
            <a:pPr marL="1143000" lvl="1" indent="-457200">
              <a:spcAft>
                <a:spcPts val="1125"/>
              </a:spcAft>
              <a:buSzPts val="1072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itchFamily="18"/>
              </a:rPr>
              <a:t>Account Layout(Installed Packages: Resident Management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/>
              </a:rPr>
              <a:t>)</a:t>
            </a:r>
          </a:p>
          <a:p>
            <a:pPr marL="1143000" lvl="1" indent="-457200">
              <a:spcAft>
                <a:spcPts val="1125"/>
              </a:spcAft>
              <a:buSzPts val="1072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itchFamily="18"/>
              </a:rPr>
              <a:t>Contact Layout(Installed Packages: Resident Management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/>
              </a:rPr>
              <a:t>)</a:t>
            </a:r>
            <a:endParaRPr lang="x-none" sz="2600" dirty="0">
              <a:latin typeface="Times New Roman" pitchFamily="18"/>
            </a:endParaRPr>
          </a:p>
          <a:p>
            <a:pPr lvl="0" algn="just">
              <a:spcAft>
                <a:spcPts val="0"/>
              </a:spcAft>
            </a:pPr>
            <a:endParaRPr lang="x-none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r>
              <a:rPr lang="en-US" sz="2000" dirty="0">
                <a:solidFill>
                  <a:srgbClr val="800080"/>
                </a:solidFill>
                <a:latin typeface="Times New Roman" pitchFamily="18"/>
              </a:rPr>
              <a:t>  </a:t>
            </a:r>
          </a:p>
          <a:p>
            <a:pPr lvl="0" algn="l">
              <a:spcAft>
                <a:spcPts val="1125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r>
              <a:rPr lang="en-US" sz="2000" dirty="0">
                <a:latin typeface="Times New Roman" pitchFamily="18"/>
              </a:rPr>
              <a:t>  </a:t>
            </a:r>
          </a:p>
          <a:p>
            <a:pPr lvl="0" algn="l">
              <a:spcAft>
                <a:spcPts val="1125"/>
              </a:spcAft>
            </a:pPr>
            <a:r>
              <a:rPr lang="en-US" sz="1800" dirty="0">
                <a:latin typeface="Times New Roman" pitchFamily="18"/>
              </a:rPr>
              <a:t>        </a:t>
            </a:r>
          </a:p>
          <a:p>
            <a:pPr lvl="0" algn="l">
              <a:spcAft>
                <a:spcPts val="1125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r>
              <a:rPr lang="en-US" sz="1800" dirty="0">
                <a:solidFill>
                  <a:srgbClr val="800080"/>
                </a:solidFill>
                <a:latin typeface="Times New Roman" pitchFamily="18"/>
              </a:rPr>
              <a:t> </a:t>
            </a:r>
          </a:p>
          <a:p>
            <a:pPr lvl="0" algn="l">
              <a:spcAft>
                <a:spcPts val="1125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 algn="l">
              <a:spcAft>
                <a:spcPts val="1125"/>
              </a:spcAft>
            </a:pPr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82880"/>
            <a:ext cx="10058400" cy="1371599"/>
          </a:xfrm>
        </p:spPr>
        <p:txBody>
          <a:bodyPr/>
          <a:lstStyle/>
          <a:p>
            <a:pPr lvl="0"/>
            <a:r>
              <a:rPr lang="en-US" sz="4400">
                <a:latin typeface="Times New Roman" pitchFamily="18"/>
              </a:rPr>
              <a:t>Mobile Setup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" y="1645920"/>
            <a:ext cx="9509760" cy="10543679"/>
          </a:xfrm>
        </p:spPr>
        <p:txBody>
          <a:bodyPr anchor="t"/>
          <a:lstStyle/>
          <a:p>
            <a:pPr lvl="0" algn="l">
              <a:spcAft>
                <a:spcPts val="1125"/>
              </a:spcAft>
            </a:pPr>
            <a:r>
              <a:rPr lang="en-US" sz="2000" dirty="0">
                <a:solidFill>
                  <a:srgbClr val="800080"/>
                </a:solidFill>
                <a:latin typeface="Times New Roman" pitchFamily="18"/>
              </a:rPr>
              <a:t>                                              </a:t>
            </a:r>
          </a:p>
          <a:p>
            <a:pPr lvl="0" algn="just">
              <a:spcAft>
                <a:spcPts val="0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</a:t>
            </a:r>
            <a:r>
              <a:rPr lang="x-none" sz="2600" dirty="0" smtClean="0">
                <a:latin typeface="Times New Roman" pitchFamily="18"/>
              </a:rPr>
              <a:t>Users </a:t>
            </a:r>
            <a:r>
              <a:rPr lang="x-none" sz="2600" dirty="0">
                <a:latin typeface="Times New Roman" pitchFamily="18"/>
              </a:rPr>
              <a:t>can access the Resident Management App on mobile </a:t>
            </a:r>
            <a:r>
              <a:rPr lang="x-none" sz="2600" dirty="0" smtClean="0">
                <a:latin typeface="Times New Roman" pitchFamily="18"/>
              </a:rPr>
              <a:t>devices </a:t>
            </a:r>
            <a:endParaRPr lang="x-none" sz="2600" dirty="0">
              <a:latin typeface="Times New Roman" pitchFamily="18"/>
            </a:endParaRPr>
          </a:p>
          <a:p>
            <a:pPr marL="0" lvl="1" indent="0" algn="just" hangingPunct="0">
              <a:spcBef>
                <a:spcPts val="0"/>
              </a:spcBef>
              <a:spcAft>
                <a:spcPts val="1417"/>
              </a:spcAft>
              <a:buSzPts val="1072"/>
              <a:buBlip>
                <a:blip r:embed="rId4"/>
              </a:buBlip>
            </a:pPr>
            <a:r>
              <a:rPr lang="en-US" sz="2600" dirty="0" smtClean="0">
                <a:solidFill>
                  <a:srgbClr val="FFFFFF"/>
                </a:solidFill>
                <a:latin typeface="Times New Roman" pitchFamily="18"/>
                <a:cs typeface="Tahoma" pitchFamily="2"/>
              </a:rPr>
              <a:t>  </a:t>
            </a:r>
            <a:r>
              <a:rPr lang="x-none" sz="2600" dirty="0" smtClean="0">
                <a:solidFill>
                  <a:srgbClr val="FFFFFF"/>
                </a:solidFill>
                <a:latin typeface="Times New Roman" pitchFamily="18"/>
                <a:cs typeface="Tahoma" pitchFamily="2"/>
              </a:rPr>
              <a:t>Download </a:t>
            </a:r>
            <a:r>
              <a:rPr lang="x-none" sz="2600" dirty="0">
                <a:solidFill>
                  <a:srgbClr val="FFFFFF"/>
                </a:solidFill>
                <a:latin typeface="Times New Roman" pitchFamily="18"/>
                <a:cs typeface="Tahoma" pitchFamily="2"/>
              </a:rPr>
              <a:t>Salesforce1 App in mobile.</a:t>
            </a:r>
          </a:p>
          <a:p>
            <a:pPr marL="800100" lvl="2" indent="-342900" algn="just" hangingPunct="0">
              <a:spcBef>
                <a:spcPts val="0"/>
              </a:spcBef>
              <a:spcAft>
                <a:spcPts val="1417"/>
              </a:spcAft>
              <a:buSzPts val="1072"/>
              <a:buFont typeface="Wingdings" panose="05000000000000000000" pitchFamily="2" charset="2"/>
              <a:buChar char="Ø"/>
            </a:pPr>
            <a:r>
              <a:rPr lang="x-none" sz="2400" dirty="0" smtClean="0">
                <a:solidFill>
                  <a:srgbClr val="FFFFFF"/>
                </a:solidFill>
                <a:latin typeface="Times New Roman" pitchFamily="18"/>
                <a:cs typeface="Tahoma" pitchFamily="2"/>
              </a:rPr>
              <a:t>Go </a:t>
            </a:r>
            <a:r>
              <a:rPr lang="x-none" sz="2400" dirty="0">
                <a:solidFill>
                  <a:srgbClr val="FFFFFF"/>
                </a:solidFill>
                <a:latin typeface="Times New Roman" pitchFamily="18"/>
                <a:cs typeface="Tahoma" pitchFamily="2"/>
              </a:rPr>
              <a:t>to (Set up → Administration Setup → Mobile Administration → </a:t>
            </a:r>
            <a:r>
              <a:rPr lang="en-US" sz="2400" dirty="0">
                <a:solidFill>
                  <a:srgbClr val="FFFFFF"/>
                </a:solidFill>
                <a:latin typeface="Times New Roman" pitchFamily="18"/>
                <a:cs typeface="Tahoma" pitchFamily="2"/>
              </a:rPr>
              <a:t>Salesforce1 Navigation).</a:t>
            </a:r>
          </a:p>
          <a:p>
            <a:pPr lvl="0" algn="just">
              <a:spcAft>
                <a:spcPts val="0"/>
              </a:spcAft>
              <a:buSzPts val="1072"/>
              <a:buBlip>
                <a:blip r:embed="rId4"/>
              </a:buBlip>
            </a:pPr>
            <a:endParaRPr lang="en-US" sz="2600" dirty="0">
              <a:latin typeface="Times New Roman" pitchFamily="18"/>
            </a:endParaRPr>
          </a:p>
          <a:p>
            <a:pPr lvl="0" algn="just">
              <a:spcBef>
                <a:spcPts val="581"/>
              </a:spcBef>
              <a:spcAft>
                <a:spcPts val="581"/>
              </a:spcAft>
            </a:pPr>
            <a:endParaRPr lang="en-US" sz="2600" dirty="0">
              <a:latin typeface="Times New Roman" pitchFamily="18"/>
            </a:endParaRPr>
          </a:p>
          <a:p>
            <a:pPr lvl="0" algn="just">
              <a:spcAft>
                <a:spcPts val="0"/>
              </a:spcAft>
            </a:pPr>
            <a:r>
              <a:rPr lang="en-US" sz="1800" dirty="0">
                <a:solidFill>
                  <a:srgbClr val="800080"/>
                </a:solidFill>
              </a:rPr>
              <a:t>  </a:t>
            </a:r>
          </a:p>
          <a:p>
            <a:pPr lvl="0" algn="just"/>
            <a:endParaRPr lang="en-US" sz="1800" dirty="0">
              <a:solidFill>
                <a:srgbClr val="800080"/>
              </a:solidFill>
            </a:endParaRPr>
          </a:p>
          <a:p>
            <a:pPr lvl="0" algn="l">
              <a:spcAft>
                <a:spcPts val="1125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r>
              <a:rPr lang="en-US" sz="2000" dirty="0">
                <a:latin typeface="Times New Roman" pitchFamily="18"/>
              </a:rPr>
              <a:t>  </a:t>
            </a:r>
          </a:p>
          <a:p>
            <a:pPr lvl="0" algn="l">
              <a:spcAft>
                <a:spcPts val="1125"/>
              </a:spcAft>
            </a:pPr>
            <a:r>
              <a:rPr lang="en-US" sz="1800" dirty="0">
                <a:latin typeface="Times New Roman" pitchFamily="18"/>
              </a:rPr>
              <a:t>        </a:t>
            </a:r>
          </a:p>
          <a:p>
            <a:pPr lvl="0" algn="l">
              <a:spcAft>
                <a:spcPts val="1125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r>
              <a:rPr lang="en-US" sz="1800" dirty="0">
                <a:solidFill>
                  <a:srgbClr val="800080"/>
                </a:solidFill>
                <a:latin typeface="Times New Roman" pitchFamily="18"/>
              </a:rPr>
              <a:t> </a:t>
            </a:r>
          </a:p>
          <a:p>
            <a:pPr lvl="0" algn="l">
              <a:spcAft>
                <a:spcPts val="1125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 algn="l">
              <a:spcAft>
                <a:spcPts val="1125"/>
              </a:spcAft>
            </a:pPr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alphaModFix/>
            <a:grayscl/>
          </a:blip>
          <a:srcRect/>
          <a:stretch>
            <a:fillRect/>
          </a:stretch>
        </p:blipFill>
        <p:spPr>
          <a:xfrm>
            <a:off x="1200240" y="4002693"/>
            <a:ext cx="7657919" cy="27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 sz="4400" dirty="0" smtClean="0">
                <a:latin typeface="Times New Roman" pitchFamily="18"/>
              </a:rPr>
              <a:t>Contact Us</a:t>
            </a:r>
            <a:endParaRPr lang="en-US" sz="4400" dirty="0">
              <a:latin typeface="Times New Roman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5760" y="2011680"/>
            <a:ext cx="9418320" cy="10973519"/>
          </a:xfrm>
        </p:spPr>
        <p:txBody>
          <a:bodyPr anchor="t"/>
          <a:lstStyle/>
          <a:p>
            <a:pPr lvl="0" algn="l">
              <a:spcAft>
                <a:spcPts val="1125"/>
              </a:spcAft>
            </a:pPr>
            <a:r>
              <a:rPr lang="en-US" sz="2000" dirty="0">
                <a:solidFill>
                  <a:srgbClr val="800080"/>
                </a:solidFill>
                <a:latin typeface="Times New Roman" pitchFamily="18"/>
              </a:rPr>
              <a:t>                                                </a:t>
            </a:r>
          </a:p>
          <a:p>
            <a:pPr lvl="0" algn="l">
              <a:spcAft>
                <a:spcPts val="0"/>
              </a:spcAft>
              <a:buSzPts val="1072"/>
            </a:pPr>
            <a:r>
              <a:rPr lang="en-US" sz="2600" dirty="0" smtClean="0"/>
              <a:t>  Adhi </a:t>
            </a:r>
            <a:r>
              <a:rPr lang="en-US" sz="2600" dirty="0"/>
              <a:t>Software Pvt </a:t>
            </a:r>
            <a:r>
              <a:rPr lang="en-US" sz="2600" dirty="0" smtClean="0"/>
              <a:t>Ltd</a:t>
            </a:r>
            <a:endParaRPr lang="en-US" sz="2600" dirty="0"/>
          </a:p>
          <a:p>
            <a:pPr lvl="0" algn="l">
              <a:spcBef>
                <a:spcPts val="289"/>
              </a:spcBef>
              <a:spcAft>
                <a:spcPts val="544"/>
              </a:spcAft>
            </a:pPr>
            <a:r>
              <a:rPr lang="en-US" sz="2600" dirty="0" smtClean="0"/>
              <a:t>  </a:t>
            </a: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3"/>
              </a:rPr>
              <a:t>http://www.adhisoftware.co.in</a:t>
            </a:r>
          </a:p>
          <a:p>
            <a:pPr algn="l">
              <a:spcAft>
                <a:spcPts val="0"/>
              </a:spcAft>
            </a:pPr>
            <a:r>
              <a:rPr lang="en-US" sz="2600" dirty="0"/>
              <a:t>  </a:t>
            </a:r>
            <a:r>
              <a:rPr lang="en-US" sz="2600" dirty="0">
                <a:hlinkClick r:id="rId4"/>
              </a:rPr>
              <a:t>info@adhisoftware.co.in</a:t>
            </a:r>
          </a:p>
          <a:p>
            <a:pPr lvl="0" algn="l">
              <a:spcBef>
                <a:spcPts val="289"/>
              </a:spcBef>
              <a:spcAft>
                <a:spcPts val="289"/>
              </a:spcAft>
            </a:pPr>
            <a:r>
              <a:rPr lang="en-US" sz="2600" dirty="0"/>
              <a:t>  +1 732 661 8294</a:t>
            </a:r>
          </a:p>
          <a:p>
            <a:pPr lvl="0" algn="l">
              <a:spcBef>
                <a:spcPts val="581"/>
              </a:spcBef>
              <a:spcAft>
                <a:spcPts val="581"/>
              </a:spcAft>
            </a:pPr>
            <a:r>
              <a:rPr lang="en-US" sz="2600" dirty="0"/>
              <a:t>  +91 44 27470401</a:t>
            </a:r>
          </a:p>
          <a:p>
            <a:pPr lvl="0" algn="l">
              <a:spcBef>
                <a:spcPts val="870"/>
              </a:spcBef>
              <a:spcAft>
                <a:spcPts val="870"/>
              </a:spcAft>
            </a:pPr>
            <a:r>
              <a:rPr lang="en-US" sz="2600" dirty="0"/>
              <a:t>  +91 44 27470402</a:t>
            </a:r>
          </a:p>
          <a:p>
            <a:pPr lvl="0" algn="l"/>
            <a:r>
              <a:rPr lang="en-US" sz="2600" dirty="0"/>
              <a:t>  +91 44 27470403</a:t>
            </a:r>
          </a:p>
          <a:p>
            <a:pPr lvl="0" algn="just">
              <a:spcAft>
                <a:spcPts val="0"/>
              </a:spcAft>
            </a:pPr>
            <a:r>
              <a:rPr lang="en-US" sz="1800" dirty="0">
                <a:solidFill>
                  <a:srgbClr val="800080"/>
                </a:solidFill>
              </a:rPr>
              <a:t>  </a:t>
            </a:r>
          </a:p>
          <a:p>
            <a:pPr lvl="0" algn="just"/>
            <a:endParaRPr lang="en-US" sz="1800" dirty="0">
              <a:solidFill>
                <a:srgbClr val="800080"/>
              </a:solidFill>
            </a:endParaRPr>
          </a:p>
          <a:p>
            <a:pPr lvl="0" algn="l">
              <a:spcAft>
                <a:spcPts val="1125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r>
              <a:rPr lang="en-US" sz="2000" dirty="0">
                <a:latin typeface="Times New Roman" pitchFamily="18"/>
              </a:rPr>
              <a:t>  </a:t>
            </a:r>
          </a:p>
          <a:p>
            <a:pPr lvl="0" algn="l">
              <a:spcAft>
                <a:spcPts val="1125"/>
              </a:spcAft>
            </a:pPr>
            <a:r>
              <a:rPr lang="en-US" sz="1800" dirty="0">
                <a:latin typeface="Times New Roman" pitchFamily="18"/>
              </a:rPr>
              <a:t>        </a:t>
            </a:r>
          </a:p>
          <a:p>
            <a:pPr lvl="0" algn="l">
              <a:spcAft>
                <a:spcPts val="1125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r>
              <a:rPr lang="en-US" sz="1800" dirty="0">
                <a:solidFill>
                  <a:srgbClr val="800080"/>
                </a:solidFill>
                <a:latin typeface="Times New Roman" pitchFamily="18"/>
              </a:rPr>
              <a:t> </a:t>
            </a:r>
          </a:p>
          <a:p>
            <a:pPr lvl="0" algn="l">
              <a:spcAft>
                <a:spcPts val="1125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 algn="l">
              <a:spcAft>
                <a:spcPts val="1125"/>
              </a:spcAft>
            </a:pPr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548640"/>
            <a:ext cx="10080000" cy="822960"/>
          </a:xfrm>
        </p:spPr>
        <p:txBody>
          <a:bodyPr/>
          <a:lstStyle/>
          <a:p>
            <a:pPr lvl="0"/>
            <a:r>
              <a:rPr lang="en-US" sz="4400">
                <a:latin typeface="Times New Roman" pitchFamily="18"/>
              </a:rPr>
              <a:t>Flow Diagram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9883" y="1708878"/>
            <a:ext cx="9776400" cy="9842545"/>
          </a:xfrm>
        </p:spPr>
        <p:txBody>
          <a:bodyPr anchor="t"/>
          <a:lstStyle/>
          <a:p>
            <a:pPr lvl="0" algn="l">
              <a:spcAft>
                <a:spcPts val="1125"/>
              </a:spcAft>
            </a:pPr>
            <a:r>
              <a:rPr lang="en-US" sz="2000" dirty="0">
                <a:solidFill>
                  <a:srgbClr val="800080"/>
                </a:solidFill>
                <a:latin typeface="Times New Roman" pitchFamily="18"/>
              </a:rPr>
              <a:t>                                                </a:t>
            </a:r>
          </a:p>
          <a:p>
            <a:pPr lvl="0" algn="l">
              <a:spcAft>
                <a:spcPts val="1125"/>
              </a:spcAft>
            </a:pPr>
            <a:r>
              <a:rPr lang="en-US" sz="1800" dirty="0" smtClean="0">
                <a:solidFill>
                  <a:srgbClr val="800080"/>
                </a:solidFill>
                <a:latin typeface="Times New Roman" pitchFamily="18"/>
              </a:rPr>
              <a:t>					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latin typeface="Times New Roman" pitchFamily="18"/>
              </a:rPr>
              <a:t>                                                     			</a:t>
            </a:r>
            <a:r>
              <a:rPr lang="en-US" sz="1600" dirty="0">
                <a:latin typeface="Times New Roman" pitchFamily="18"/>
              </a:rPr>
              <a:t> </a:t>
            </a:r>
            <a:r>
              <a:rPr lang="en-US" sz="1600" dirty="0" smtClean="0">
                <a:latin typeface="Times New Roman" pitchFamily="18"/>
              </a:rPr>
              <a:t>          </a:t>
            </a:r>
          </a:p>
          <a:p>
            <a:pPr algn="l">
              <a:spcAft>
                <a:spcPts val="0"/>
              </a:spcAft>
            </a:pPr>
            <a:r>
              <a:rPr lang="en-US" sz="1600" dirty="0">
                <a:latin typeface="Times New Roman" pitchFamily="18"/>
              </a:rPr>
              <a:t>	</a:t>
            </a:r>
            <a:r>
              <a:rPr lang="en-US" sz="1600" dirty="0" smtClean="0">
                <a:latin typeface="Times New Roman" pitchFamily="18"/>
              </a:rPr>
              <a:t>					</a:t>
            </a:r>
          </a:p>
          <a:p>
            <a:pPr algn="l">
              <a:spcAft>
                <a:spcPts val="1125"/>
              </a:spcAft>
            </a:pPr>
            <a:r>
              <a:rPr lang="en-US" sz="1600" dirty="0" smtClean="0">
                <a:latin typeface="Times New Roman" pitchFamily="18"/>
              </a:rPr>
              <a:t> 					           </a:t>
            </a:r>
            <a:r>
              <a:rPr lang="en-US" sz="1600" dirty="0">
                <a:latin typeface="Times New Roman" pitchFamily="18"/>
              </a:rPr>
              <a:t>	</a:t>
            </a:r>
            <a:r>
              <a:rPr lang="en-US" sz="1600" dirty="0" smtClean="0">
                <a:latin typeface="Times New Roman" pitchFamily="18"/>
              </a:rPr>
              <a:t>				            </a:t>
            </a:r>
            <a:r>
              <a:rPr lang="en-US" sz="1600" dirty="0">
                <a:latin typeface="Times New Roman" pitchFamily="18"/>
              </a:rPr>
              <a:t>		</a:t>
            </a:r>
            <a:r>
              <a:rPr lang="en-US" sz="1600" dirty="0" smtClean="0">
                <a:latin typeface="Times New Roman" pitchFamily="18"/>
              </a:rPr>
              <a:t>	</a:t>
            </a:r>
          </a:p>
          <a:p>
            <a:pPr algn="l">
              <a:spcAft>
                <a:spcPts val="1125"/>
              </a:spcAft>
            </a:pPr>
            <a:r>
              <a:rPr lang="en-US" sz="1600" dirty="0">
                <a:latin typeface="Times New Roman" pitchFamily="18"/>
              </a:rPr>
              <a:t>	</a:t>
            </a:r>
            <a:r>
              <a:rPr lang="en-US" sz="1600" dirty="0" smtClean="0">
                <a:latin typeface="Times New Roman" pitchFamily="18"/>
              </a:rPr>
              <a:t>	                               </a:t>
            </a:r>
          </a:p>
          <a:p>
            <a:pPr algn="l">
              <a:spcAft>
                <a:spcPts val="1125"/>
              </a:spcAft>
            </a:pPr>
            <a:endParaRPr lang="en-US" sz="1600" dirty="0" smtClean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r>
              <a:rPr lang="en-US" sz="1800" dirty="0" smtClean="0">
                <a:latin typeface="Times New Roman" pitchFamily="18"/>
              </a:rPr>
              <a:t>		</a:t>
            </a:r>
            <a:r>
              <a:rPr lang="en-US" sz="1800" dirty="0" smtClean="0">
                <a:latin typeface="Times New Roman" pitchFamily="18"/>
              </a:rPr>
              <a:t>           			</a:t>
            </a:r>
            <a:endParaRPr lang="en-US" sz="1800" dirty="0" smtClean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r>
              <a:rPr lang="en-US" sz="1800" dirty="0">
                <a:latin typeface="Times New Roman" pitchFamily="18"/>
              </a:rPr>
              <a:t> </a:t>
            </a:r>
            <a:r>
              <a:rPr lang="en-US" sz="1800" dirty="0" smtClean="0">
                <a:latin typeface="Times New Roman" pitchFamily="18"/>
              </a:rPr>
              <a:t>                                                           </a:t>
            </a:r>
            <a:r>
              <a:rPr lang="en-US" sz="1800" dirty="0" smtClean="0">
                <a:latin typeface="Times New Roman" pitchFamily="18"/>
              </a:rPr>
              <a:t> </a:t>
            </a:r>
          </a:p>
          <a:p>
            <a:pPr lvl="0" algn="l">
              <a:spcAft>
                <a:spcPts val="1125"/>
              </a:spcAft>
            </a:pPr>
            <a:r>
              <a:rPr lang="en-US" sz="1800" dirty="0">
                <a:latin typeface="Times New Roman" pitchFamily="18"/>
              </a:rPr>
              <a:t>	</a:t>
            </a:r>
            <a:r>
              <a:rPr lang="en-US" sz="1800" dirty="0" smtClean="0">
                <a:latin typeface="Times New Roman" pitchFamily="18"/>
              </a:rPr>
              <a:t>	  				      	</a:t>
            </a:r>
            <a:endParaRPr lang="en-US" sz="18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r>
              <a:rPr lang="en-US" sz="1800" dirty="0" smtClean="0">
                <a:solidFill>
                  <a:srgbClr val="800080"/>
                </a:solidFill>
                <a:latin typeface="Times New Roman" pitchFamily="18"/>
              </a:rPr>
              <a:t>                                         </a:t>
            </a:r>
            <a:r>
              <a:rPr lang="en-US" sz="1800" dirty="0" smtClean="0">
                <a:solidFill>
                  <a:schemeClr val="bg2"/>
                </a:solidFill>
                <a:latin typeface="Times New Roman" pitchFamily="18"/>
              </a:rPr>
              <a:t>                        </a:t>
            </a:r>
            <a:endParaRPr lang="en-US" sz="1800" dirty="0">
              <a:solidFill>
                <a:schemeClr val="bg2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r>
              <a:rPr lang="en-US" sz="1800" dirty="0">
                <a:solidFill>
                  <a:srgbClr val="800080"/>
                </a:solidFill>
                <a:latin typeface="Times New Roman" pitchFamily="18"/>
              </a:rPr>
              <a:t> </a:t>
            </a:r>
          </a:p>
          <a:p>
            <a:pPr lvl="0" algn="l">
              <a:spcAft>
                <a:spcPts val="1125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l">
              <a:spcAft>
                <a:spcPts val="1125"/>
              </a:spcAft>
            </a:pPr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 algn="l">
              <a:spcAft>
                <a:spcPts val="1125"/>
              </a:spcAft>
            </a:pPr>
            <a:r>
              <a:rPr lang="en-US" sz="2000" dirty="0">
                <a:latin typeface="Times New Roman" pitchFamily="18"/>
              </a:rPr>
              <a:t>    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0" y="45720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5050" algn="l"/>
              </a:tabLst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5050" algn="l"/>
              </a:tabLst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256699" y="2653440"/>
            <a:ext cx="112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/>
              </a:rPr>
              <a:t>Convert</a:t>
            </a:r>
            <a:endParaRPr lang="en-US" dirty="0">
              <a:solidFill>
                <a:schemeClr val="bg1"/>
              </a:solidFill>
              <a:latin typeface="Times New Roman" pitchFamily="1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3416" y="42122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226720" y="3926953"/>
            <a:ext cx="115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/>
              </a:rPr>
              <a:t>Move In</a:t>
            </a:r>
            <a:endParaRPr lang="en-US" dirty="0">
              <a:solidFill>
                <a:schemeClr val="bg1"/>
              </a:solidFill>
              <a:latin typeface="Times New Roman" pitchFamily="1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56698" y="2653440"/>
            <a:ext cx="115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/>
              </a:rPr>
              <a:t>Convert</a:t>
            </a:r>
            <a:endParaRPr lang="en-US" dirty="0">
              <a:solidFill>
                <a:schemeClr val="bg1"/>
              </a:solidFill>
              <a:latin typeface="Times New Roman" pitchFamily="1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6698" y="5293273"/>
            <a:ext cx="123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/>
              </a:rPr>
              <a:t>Generate</a:t>
            </a:r>
            <a:endParaRPr lang="en-US" dirty="0">
              <a:solidFill>
                <a:schemeClr val="bg1"/>
              </a:solidFill>
              <a:latin typeface="Times New Roman" pitchFamily="1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3369" y="3685909"/>
            <a:ext cx="1298105" cy="665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/>
              </a:rPr>
              <a:t>Assigned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/>
              </a:rPr>
              <a:t>Service</a:t>
            </a:r>
            <a:endParaRPr lang="en-US" dirty="0">
              <a:solidFill>
                <a:schemeClr val="bg1"/>
              </a:solidFill>
              <a:latin typeface="Times New Roman" pitchFamily="18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06035" y="1968028"/>
            <a:ext cx="8028102" cy="4362097"/>
            <a:chOff x="906035" y="1968028"/>
            <a:chExt cx="8028102" cy="4362097"/>
          </a:xfrm>
        </p:grpSpPr>
        <p:sp>
          <p:nvSpPr>
            <p:cNvPr id="7" name="Rounded Rectangle 24"/>
            <p:cNvSpPr>
              <a:spLocks noChangeArrowheads="1"/>
            </p:cNvSpPr>
            <p:nvPr/>
          </p:nvSpPr>
          <p:spPr bwMode="auto">
            <a:xfrm>
              <a:off x="4396591" y="3084960"/>
              <a:ext cx="1771161" cy="48151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ACCOUNT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ounded Rectangle 21"/>
            <p:cNvSpPr>
              <a:spLocks noChangeArrowheads="1"/>
            </p:cNvSpPr>
            <p:nvPr/>
          </p:nvSpPr>
          <p:spPr bwMode="auto">
            <a:xfrm>
              <a:off x="4492473" y="1968028"/>
              <a:ext cx="1706352" cy="46651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LEAD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AutoShape 8"/>
            <p:cNvSpPr>
              <a:spLocks noChangeShapeType="1"/>
            </p:cNvSpPr>
            <p:nvPr/>
          </p:nvSpPr>
          <p:spPr bwMode="auto">
            <a:xfrm>
              <a:off x="5282137" y="2470502"/>
              <a:ext cx="10654" cy="60752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ounded Rectangle 31"/>
            <p:cNvSpPr>
              <a:spLocks noChangeArrowheads="1"/>
            </p:cNvSpPr>
            <p:nvPr/>
          </p:nvSpPr>
          <p:spPr bwMode="auto">
            <a:xfrm>
              <a:off x="906035" y="3519541"/>
              <a:ext cx="1545992" cy="56500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RESIDENT</a:t>
              </a:r>
              <a:endPara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b="1" baseline="0" dirty="0" smtClean="0">
                  <a:latin typeface="Arial" panose="020B0604020202020204" pitchFamily="34" charset="0"/>
                </a:rPr>
                <a:t>  </a:t>
              </a:r>
              <a:r>
                <a:rPr lang="en-US" altLang="en-US" sz="1400" b="1" baseline="0" dirty="0" smtClean="0">
                  <a:latin typeface="Arial" panose="020B0604020202020204" pitchFamily="34" charset="0"/>
                </a:rPr>
                <a:t>SERVICE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ounded Rectangle 30"/>
            <p:cNvSpPr>
              <a:spLocks noChangeArrowheads="1"/>
            </p:cNvSpPr>
            <p:nvPr/>
          </p:nvSpPr>
          <p:spPr bwMode="auto">
            <a:xfrm>
              <a:off x="7362731" y="4451770"/>
              <a:ext cx="1571406" cy="46876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PAYMENT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AutoShape 8"/>
            <p:cNvSpPr>
              <a:spLocks noChangeShapeType="1"/>
            </p:cNvSpPr>
            <p:nvPr/>
          </p:nvSpPr>
          <p:spPr bwMode="auto">
            <a:xfrm>
              <a:off x="5249767" y="3603929"/>
              <a:ext cx="0" cy="81377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ounded Rectangle 32"/>
            <p:cNvSpPr>
              <a:spLocks noChangeArrowheads="1"/>
            </p:cNvSpPr>
            <p:nvPr/>
          </p:nvSpPr>
          <p:spPr bwMode="auto">
            <a:xfrm>
              <a:off x="906035" y="4447317"/>
              <a:ext cx="1545992" cy="53869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 smtClean="0">
                  <a:latin typeface="Arial" panose="020B0604020202020204" pitchFamily="34" charset="0"/>
                </a:rPr>
                <a:t> RESIDENT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latin typeface="Arial" panose="020B0604020202020204" pitchFamily="34" charset="0"/>
                </a:rPr>
                <a:t> </a:t>
              </a:r>
              <a:r>
                <a:rPr lang="en-US" altLang="en-US" sz="1400" b="1" dirty="0" smtClean="0">
                  <a:latin typeface="Arial" panose="020B0604020202020204" pitchFamily="34" charset="0"/>
                </a:rPr>
                <a:t> AMENITY</a:t>
              </a:r>
              <a:endParaRPr lang="en-US" alt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15" name="Rounded Rectangle 30"/>
            <p:cNvSpPr>
              <a:spLocks noChangeArrowheads="1"/>
            </p:cNvSpPr>
            <p:nvPr/>
          </p:nvSpPr>
          <p:spPr bwMode="auto">
            <a:xfrm>
              <a:off x="4513780" y="4461999"/>
              <a:ext cx="1613133" cy="49276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RESIDENT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Straight Arrow Connector 23"/>
            <p:cNvSpPr>
              <a:spLocks noChangeShapeType="1"/>
            </p:cNvSpPr>
            <p:nvPr/>
          </p:nvSpPr>
          <p:spPr bwMode="auto">
            <a:xfrm flipV="1">
              <a:off x="6126913" y="4708382"/>
              <a:ext cx="128016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Straight Arrow Connector 24"/>
            <p:cNvSpPr>
              <a:spLocks noChangeShapeType="1"/>
            </p:cNvSpPr>
            <p:nvPr/>
          </p:nvSpPr>
          <p:spPr bwMode="auto">
            <a:xfrm flipV="1">
              <a:off x="2476709" y="4754170"/>
              <a:ext cx="201168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ounded Rectangle 27"/>
            <p:cNvSpPr>
              <a:spLocks noChangeArrowheads="1"/>
            </p:cNvSpPr>
            <p:nvPr/>
          </p:nvSpPr>
          <p:spPr bwMode="auto">
            <a:xfrm>
              <a:off x="4524434" y="5860608"/>
              <a:ext cx="1674391" cy="46951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INVOICE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AutoShape 7"/>
            <p:cNvSpPr>
              <a:spLocks noChangeShapeType="1"/>
            </p:cNvSpPr>
            <p:nvPr/>
          </p:nvSpPr>
          <p:spPr bwMode="auto">
            <a:xfrm flipH="1" flipV="1">
              <a:off x="5239113" y="4986013"/>
              <a:ext cx="0" cy="85878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ounded Rectangle 29"/>
            <p:cNvSpPr>
              <a:spLocks noChangeArrowheads="1"/>
            </p:cNvSpPr>
            <p:nvPr/>
          </p:nvSpPr>
          <p:spPr bwMode="auto">
            <a:xfrm>
              <a:off x="906035" y="5450725"/>
              <a:ext cx="1545992" cy="54703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400" b="1" dirty="0" smtClean="0"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 smtClean="0">
                  <a:latin typeface="Arial" panose="020B0604020202020204" pitchFamily="34" charset="0"/>
                </a:rPr>
                <a:t>SERVING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EMPLOYEE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Straight Arrow Connector 25"/>
            <p:cNvSpPr>
              <a:spLocks noChangeShapeType="1"/>
            </p:cNvSpPr>
            <p:nvPr/>
          </p:nvSpPr>
          <p:spPr bwMode="auto">
            <a:xfrm flipV="1">
              <a:off x="2452026" y="4912029"/>
              <a:ext cx="2011680" cy="86476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Straight Arrow Connector 26"/>
            <p:cNvSpPr>
              <a:spLocks noChangeShapeType="1"/>
            </p:cNvSpPr>
            <p:nvPr/>
          </p:nvSpPr>
          <p:spPr bwMode="auto">
            <a:xfrm>
              <a:off x="2452026" y="3847967"/>
              <a:ext cx="2058202" cy="71677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09841" y="4291750"/>
              <a:ext cx="1159091" cy="380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/>
                </a:rPr>
                <a:t>   Pay</a:t>
              </a:r>
              <a:endParaRPr lang="en-US" dirty="0">
                <a:solidFill>
                  <a:schemeClr val="bg1"/>
                </a:solidFill>
                <a:latin typeface="Times New Roman" pitchFamily="1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7930" y="4170408"/>
              <a:ext cx="1298105" cy="68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/>
                </a:rPr>
                <a:t>Assigned</a:t>
              </a:r>
            </a:p>
            <a:p>
              <a:r>
                <a:rPr lang="en-US" dirty="0">
                  <a:solidFill>
                    <a:schemeClr val="bg1"/>
                  </a:solidFill>
                  <a:latin typeface="Times New Roman" pitchFamily="18"/>
                </a:rPr>
                <a:t>  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/>
                </a:rPr>
                <a:t>Amenity</a:t>
              </a:r>
              <a:endParaRPr lang="en-US" dirty="0">
                <a:solidFill>
                  <a:schemeClr val="bg1"/>
                </a:solidFill>
                <a:latin typeface="Times New Roman" pitchFamily="1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10825" y="4855905"/>
              <a:ext cx="1298105" cy="68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/>
                </a:rPr>
                <a:t>Perform</a:t>
              </a:r>
            </a:p>
            <a:p>
              <a:r>
                <a:rPr lang="en-US" dirty="0">
                  <a:solidFill>
                    <a:schemeClr val="bg1"/>
                  </a:solidFill>
                  <a:latin typeface="Times New Roman" pitchFamily="18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/>
                </a:rPr>
                <a:t>Service</a:t>
              </a:r>
              <a:endParaRPr lang="en-US" dirty="0">
                <a:solidFill>
                  <a:schemeClr val="bg1"/>
                </a:solidFill>
                <a:latin typeface="Times New Roman" pitchFamily="1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91440"/>
            <a:ext cx="10080000" cy="1737359"/>
          </a:xfrm>
        </p:spPr>
        <p:txBody>
          <a:bodyPr/>
          <a:lstStyle/>
          <a:p>
            <a:pPr lvl="0"/>
            <a:r>
              <a:rPr lang="en-US" sz="4400" dirty="0">
                <a:latin typeface="Times New Roman" pitchFamily="18"/>
              </a:rPr>
              <a:t>Admin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5760" y="2103120"/>
            <a:ext cx="9235440" cy="8230319"/>
          </a:xfrm>
        </p:spPr>
        <p:txBody>
          <a:bodyPr anchor="t"/>
          <a:lstStyle/>
          <a:p>
            <a:pPr lvl="0" algn="l">
              <a:spcBef>
                <a:spcPts val="289"/>
              </a:spcBef>
              <a:spcAft>
                <a:spcPts val="289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</a:t>
            </a:r>
            <a:r>
              <a:rPr lang="en-US" sz="2800" dirty="0" smtClean="0">
                <a:latin typeface="Times New Roman" pitchFamily="18"/>
              </a:rPr>
              <a:t>User </a:t>
            </a:r>
            <a:r>
              <a:rPr lang="en-US" sz="2800" dirty="0">
                <a:latin typeface="Times New Roman" pitchFamily="18"/>
              </a:rPr>
              <a:t>profile </a:t>
            </a:r>
            <a:r>
              <a:rPr lang="en-US" sz="2800" dirty="0" smtClean="0">
                <a:latin typeface="Times New Roman" pitchFamily="18"/>
              </a:rPr>
              <a:t>should have “Administer </a:t>
            </a:r>
            <a:r>
              <a:rPr lang="en-US" sz="2800" dirty="0">
                <a:latin typeface="Times New Roman" pitchFamily="18"/>
              </a:rPr>
              <a:t>RM </a:t>
            </a:r>
            <a:r>
              <a:rPr lang="en-US" sz="2800" dirty="0" smtClean="0">
                <a:latin typeface="Times New Roman" pitchFamily="18"/>
              </a:rPr>
              <a:t>Set Up” </a:t>
            </a:r>
            <a:r>
              <a:rPr lang="en-US" sz="2800" dirty="0">
                <a:latin typeface="Times New Roman" pitchFamily="18"/>
              </a:rPr>
              <a:t>privilege can manage the RM </a:t>
            </a:r>
            <a:r>
              <a:rPr lang="en-US" sz="2800" dirty="0" smtClean="0">
                <a:latin typeface="Times New Roman" pitchFamily="18"/>
              </a:rPr>
              <a:t>Entities.</a:t>
            </a:r>
            <a:endParaRPr lang="en-US" sz="2800" dirty="0">
              <a:latin typeface="Times New Roman" pitchFamily="18"/>
            </a:endParaRPr>
          </a:p>
          <a:p>
            <a:pPr marL="0" lvl="1" indent="0" hangingPunct="0"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FFFFFF"/>
                </a:solidFill>
                <a:latin typeface="Times New Roman" pitchFamily="18"/>
                <a:cs typeface="Tahoma" pitchFamily="2"/>
              </a:rPr>
              <a:t>   </a:t>
            </a:r>
            <a:endParaRPr lang="en-US" sz="2600" dirty="0">
              <a:solidFill>
                <a:srgbClr val="FFFFFF"/>
              </a:solidFill>
              <a:latin typeface="Times New Roman" pitchFamily="18"/>
              <a:cs typeface="Tahoma" pitchFamily="2"/>
            </a:endParaRPr>
          </a:p>
          <a:p>
            <a:pPr marL="0" lvl="2" indent="0" hangingPunct="0">
              <a:spcBef>
                <a:spcPts val="0"/>
              </a:spcBef>
              <a:spcAft>
                <a:spcPts val="1417"/>
              </a:spcAft>
              <a:buNone/>
            </a:pPr>
            <a:r>
              <a:rPr lang="en-US" sz="2600" dirty="0">
                <a:solidFill>
                  <a:srgbClr val="FFFFFF"/>
                </a:solidFill>
                <a:latin typeface="Times New Roman" pitchFamily="18"/>
                <a:cs typeface="Tahoma" pitchFamily="2"/>
              </a:rPr>
              <a:t>                 </a:t>
            </a:r>
          </a:p>
          <a:p>
            <a:pPr lvl="0" algn="l">
              <a:spcBef>
                <a:spcPts val="289"/>
              </a:spcBef>
              <a:spcAft>
                <a:spcPts val="289"/>
              </a:spcAft>
            </a:pPr>
            <a:endParaRPr lang="en-US" sz="2600" dirty="0">
              <a:latin typeface="Times New Roman" pitchFamily="18"/>
            </a:endParaRPr>
          </a:p>
          <a:p>
            <a:pPr lvl="0" algn="l">
              <a:spcBef>
                <a:spcPts val="289"/>
              </a:spcBef>
              <a:spcAft>
                <a:spcPts val="289"/>
              </a:spcAft>
            </a:pPr>
            <a:endParaRPr lang="en-US" sz="2600" dirty="0">
              <a:latin typeface="Times New Roman" pitchFamily="18"/>
            </a:endParaRPr>
          </a:p>
          <a:p>
            <a:pPr lvl="0" algn="l">
              <a:spcAft>
                <a:spcPts val="0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244184" y="3072490"/>
            <a:ext cx="10043409" cy="56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1004341" y="3267856"/>
            <a:ext cx="7893768" cy="2657524"/>
            <a:chOff x="0" y="0"/>
            <a:chExt cx="54822" cy="17969"/>
          </a:xfrm>
        </p:grpSpPr>
        <p:sp>
          <p:nvSpPr>
            <p:cNvPr id="8" name="Rounded Rectangle 82"/>
            <p:cNvSpPr>
              <a:spLocks noChangeArrowheads="1"/>
            </p:cNvSpPr>
            <p:nvPr/>
          </p:nvSpPr>
          <p:spPr bwMode="auto">
            <a:xfrm>
              <a:off x="17651" y="7712"/>
              <a:ext cx="10414" cy="42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Property2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Straight Arrow Connector 70"/>
            <p:cNvSpPr>
              <a:spLocks noChangeShapeType="1"/>
            </p:cNvSpPr>
            <p:nvPr/>
          </p:nvSpPr>
          <p:spPr bwMode="auto">
            <a:xfrm flipV="1">
              <a:off x="10416" y="2464"/>
              <a:ext cx="7235" cy="74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ounded Rectangle 121"/>
            <p:cNvSpPr>
              <a:spLocks noChangeArrowheads="1"/>
            </p:cNvSpPr>
            <p:nvPr/>
          </p:nvSpPr>
          <p:spPr bwMode="auto">
            <a:xfrm>
              <a:off x="33156" y="4611"/>
              <a:ext cx="8349" cy="309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Room2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ounded Rectangle 121"/>
            <p:cNvSpPr>
              <a:spLocks noChangeArrowheads="1"/>
            </p:cNvSpPr>
            <p:nvPr/>
          </p:nvSpPr>
          <p:spPr bwMode="auto">
            <a:xfrm>
              <a:off x="33395" y="8825"/>
              <a:ext cx="8268" cy="309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Room3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ounded Rectangle 121"/>
            <p:cNvSpPr>
              <a:spLocks noChangeArrowheads="1"/>
            </p:cNvSpPr>
            <p:nvPr/>
          </p:nvSpPr>
          <p:spPr bwMode="auto">
            <a:xfrm>
              <a:off x="32918" y="159"/>
              <a:ext cx="8349" cy="30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Room1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ounded Rectangle 121"/>
            <p:cNvSpPr>
              <a:spLocks noChangeArrowheads="1"/>
            </p:cNvSpPr>
            <p:nvPr/>
          </p:nvSpPr>
          <p:spPr bwMode="auto">
            <a:xfrm>
              <a:off x="47946" y="0"/>
              <a:ext cx="6838" cy="28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Bed A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ounded Rectangle 82"/>
            <p:cNvSpPr>
              <a:spLocks noChangeArrowheads="1"/>
            </p:cNvSpPr>
            <p:nvPr/>
          </p:nvSpPr>
          <p:spPr bwMode="auto">
            <a:xfrm>
              <a:off x="17651" y="397"/>
              <a:ext cx="10528" cy="40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Property1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ounded Rectangle 65"/>
            <p:cNvSpPr>
              <a:spLocks noChangeArrowheads="1"/>
            </p:cNvSpPr>
            <p:nvPr/>
          </p:nvSpPr>
          <p:spPr bwMode="auto">
            <a:xfrm>
              <a:off x="0" y="7871"/>
              <a:ext cx="10416" cy="413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Organization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ounded Rectangle 121"/>
            <p:cNvSpPr>
              <a:spLocks noChangeArrowheads="1"/>
            </p:cNvSpPr>
            <p:nvPr/>
          </p:nvSpPr>
          <p:spPr bwMode="auto">
            <a:xfrm>
              <a:off x="48063" y="3780"/>
              <a:ext cx="6759" cy="28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Bed B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Straight Arrow Connector 62"/>
            <p:cNvSpPr>
              <a:spLocks noChangeShapeType="1"/>
            </p:cNvSpPr>
            <p:nvPr/>
          </p:nvSpPr>
          <p:spPr bwMode="auto">
            <a:xfrm flipV="1">
              <a:off x="41267" y="1590"/>
              <a:ext cx="668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Straight Arrow Connector 63"/>
            <p:cNvSpPr>
              <a:spLocks noChangeShapeType="1"/>
            </p:cNvSpPr>
            <p:nvPr/>
          </p:nvSpPr>
          <p:spPr bwMode="auto">
            <a:xfrm>
              <a:off x="41267" y="1749"/>
              <a:ext cx="6834" cy="32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Straight Arrow Connector 67"/>
            <p:cNvSpPr>
              <a:spLocks noChangeShapeType="1"/>
            </p:cNvSpPr>
            <p:nvPr/>
          </p:nvSpPr>
          <p:spPr bwMode="auto">
            <a:xfrm>
              <a:off x="28147" y="2146"/>
              <a:ext cx="4928" cy="81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Straight Arrow Connector 68"/>
            <p:cNvSpPr>
              <a:spLocks noChangeShapeType="1"/>
            </p:cNvSpPr>
            <p:nvPr/>
          </p:nvSpPr>
          <p:spPr bwMode="auto">
            <a:xfrm>
              <a:off x="28306" y="2305"/>
              <a:ext cx="4928" cy="389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Straight Arrow Connector 69"/>
            <p:cNvSpPr>
              <a:spLocks noChangeShapeType="1"/>
            </p:cNvSpPr>
            <p:nvPr/>
          </p:nvSpPr>
          <p:spPr bwMode="auto">
            <a:xfrm flipV="1">
              <a:off x="28147" y="2146"/>
              <a:ext cx="4691" cy="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ounded Rectangle 82"/>
            <p:cNvSpPr>
              <a:spLocks noChangeArrowheads="1"/>
            </p:cNvSpPr>
            <p:nvPr/>
          </p:nvSpPr>
          <p:spPr bwMode="auto">
            <a:xfrm>
              <a:off x="18208" y="13914"/>
              <a:ext cx="10527" cy="40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Property3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" name="Rectangle 27"/>
          <p:cNvSpPr>
            <a:spLocks noChangeArrowheads="1"/>
          </p:cNvSpPr>
          <p:nvPr/>
        </p:nvSpPr>
        <p:spPr bwMode="auto">
          <a:xfrm flipV="1">
            <a:off x="1244184" y="3642120"/>
            <a:ext cx="100434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91440"/>
            <a:ext cx="10080000" cy="1737359"/>
          </a:xfrm>
        </p:spPr>
        <p:txBody>
          <a:bodyPr/>
          <a:lstStyle/>
          <a:p>
            <a:pPr lvl="0"/>
            <a:r>
              <a:rPr lang="en-US" sz="4400" dirty="0" smtClean="0">
                <a:latin typeface="Times New Roman" pitchFamily="18"/>
              </a:rPr>
              <a:t>Privilege</a:t>
            </a:r>
            <a:endParaRPr lang="en-US" sz="4400" dirty="0">
              <a:latin typeface="Times New Roman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5760" y="2103120"/>
            <a:ext cx="9235440" cy="7970040"/>
          </a:xfrm>
        </p:spPr>
        <p:txBody>
          <a:bodyPr anchor="t"/>
          <a:lstStyle/>
          <a:p>
            <a:pPr lvl="0" algn="l">
              <a:spcBef>
                <a:spcPts val="289"/>
              </a:spcBef>
              <a:spcAft>
                <a:spcPts val="289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“System </a:t>
            </a:r>
            <a:r>
              <a:rPr lang="en-US" sz="2600" dirty="0">
                <a:latin typeface="Times New Roman" pitchFamily="18"/>
              </a:rPr>
              <a:t>Administrator</a:t>
            </a:r>
            <a:r>
              <a:rPr lang="en-US" sz="2600" dirty="0" smtClean="0">
                <a:latin typeface="Times New Roman" pitchFamily="18"/>
              </a:rPr>
              <a:t>”  profile can manage  the privilege.</a:t>
            </a:r>
          </a:p>
          <a:p>
            <a:pPr lvl="0" algn="l">
              <a:spcAft>
                <a:spcPts val="0"/>
              </a:spcAft>
              <a:buSzPts val="1072"/>
              <a:buBlip>
                <a:blip r:embed="rId3"/>
              </a:buBlip>
            </a:pPr>
            <a:endParaRPr lang="en-US" sz="2600" dirty="0" smtClean="0">
              <a:latin typeface="Times New Roman" pitchFamily="18"/>
            </a:endParaRPr>
          </a:p>
          <a:p>
            <a:pPr marL="0" lvl="2" indent="0" hangingPunct="0">
              <a:spcBef>
                <a:spcPts val="0"/>
              </a:spcBef>
              <a:spcAft>
                <a:spcPts val="1417"/>
              </a:spcAft>
              <a:buNone/>
            </a:pPr>
            <a:r>
              <a:rPr lang="en-US" sz="2600" dirty="0" smtClean="0">
                <a:solidFill>
                  <a:srgbClr val="FFFFFF"/>
                </a:solidFill>
                <a:latin typeface="Times New Roman" pitchFamily="18"/>
                <a:cs typeface="Tahoma" pitchFamily="2"/>
              </a:rPr>
              <a:t>                 </a:t>
            </a:r>
            <a:endParaRPr lang="en-US" sz="2600" dirty="0">
              <a:solidFill>
                <a:srgbClr val="FFFFFF"/>
              </a:solidFill>
              <a:latin typeface="Times New Roman" pitchFamily="18"/>
              <a:cs typeface="Tahoma" pitchFamily="2"/>
            </a:endParaRPr>
          </a:p>
          <a:p>
            <a:pPr lvl="0" algn="l">
              <a:spcBef>
                <a:spcPts val="289"/>
              </a:spcBef>
              <a:spcAft>
                <a:spcPts val="289"/>
              </a:spcAft>
            </a:pPr>
            <a:endParaRPr lang="en-US" sz="2600" dirty="0">
              <a:latin typeface="Times New Roman" pitchFamily="18"/>
            </a:endParaRPr>
          </a:p>
          <a:p>
            <a:pPr lvl="0" algn="l">
              <a:spcBef>
                <a:spcPts val="289"/>
              </a:spcBef>
              <a:spcAft>
                <a:spcPts val="289"/>
              </a:spcAft>
            </a:pPr>
            <a:endParaRPr lang="en-US" sz="2600" dirty="0">
              <a:latin typeface="Times New Roman" pitchFamily="18"/>
            </a:endParaRPr>
          </a:p>
          <a:p>
            <a:pPr lvl="0" algn="l">
              <a:spcAft>
                <a:spcPts val="0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95039" y="2756692"/>
            <a:ext cx="9126000" cy="384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91440"/>
            <a:ext cx="10080000" cy="1737359"/>
          </a:xfrm>
        </p:spPr>
        <p:txBody>
          <a:bodyPr/>
          <a:lstStyle/>
          <a:p>
            <a:pPr lvl="0"/>
            <a:r>
              <a:rPr lang="en-US" sz="4400" dirty="0" smtClean="0">
                <a:latin typeface="Times New Roman" pitchFamily="18"/>
              </a:rPr>
              <a:t>Privilege(Contd</a:t>
            </a:r>
            <a:r>
              <a:rPr lang="en-US" sz="4400" dirty="0">
                <a:latin typeface="Times New Roman" pitchFamily="18"/>
              </a:rPr>
              <a:t>..)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5760" y="2103120"/>
            <a:ext cx="9235440" cy="7970040"/>
          </a:xfrm>
        </p:spPr>
        <p:txBody>
          <a:bodyPr anchor="t"/>
          <a:lstStyle/>
          <a:p>
            <a:pPr lvl="0" algn="l">
              <a:spcBef>
                <a:spcPts val="289"/>
              </a:spcBef>
              <a:spcAft>
                <a:spcPts val="289"/>
              </a:spcAft>
            </a:pPr>
            <a:endParaRPr lang="en-US" sz="2600">
              <a:latin typeface="Times New Roman" pitchFamily="18"/>
            </a:endParaRPr>
          </a:p>
          <a:p>
            <a:pPr lvl="0" algn="l">
              <a:spcAft>
                <a:spcPts val="0"/>
              </a:spcAft>
            </a:pPr>
            <a:endParaRPr lang="en-US" sz="2600">
              <a:latin typeface="Times New Roman" pitchFamily="18"/>
            </a:endParaRPr>
          </a:p>
          <a:p>
            <a:pPr marL="0" lvl="2" indent="0" hangingPunct="0">
              <a:spcBef>
                <a:spcPts val="0"/>
              </a:spcBef>
              <a:spcAft>
                <a:spcPts val="1417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Times New Roman" pitchFamily="18"/>
                <a:cs typeface="Tahoma" pitchFamily="2"/>
              </a:rPr>
              <a:t>                 </a:t>
            </a:r>
          </a:p>
          <a:p>
            <a:pPr lvl="0" algn="l">
              <a:spcBef>
                <a:spcPts val="289"/>
              </a:spcBef>
              <a:spcAft>
                <a:spcPts val="289"/>
              </a:spcAft>
            </a:pPr>
            <a:endParaRPr lang="en-US" sz="2600">
              <a:latin typeface="Times New Roman" pitchFamily="18"/>
            </a:endParaRPr>
          </a:p>
          <a:p>
            <a:pPr lvl="0" algn="l">
              <a:spcBef>
                <a:spcPts val="289"/>
              </a:spcBef>
              <a:spcAft>
                <a:spcPts val="289"/>
              </a:spcAft>
            </a:pPr>
            <a:endParaRPr lang="en-US" sz="2600">
              <a:latin typeface="Times New Roman" pitchFamily="18"/>
            </a:endParaRPr>
          </a:p>
          <a:p>
            <a:pPr lvl="0" algn="l">
              <a:spcAft>
                <a:spcPts val="0"/>
              </a:spcAft>
            </a:pPr>
            <a:endParaRPr lang="en-US" sz="180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>
              <a:latin typeface="Times New Roman" pitchFamily="18"/>
            </a:endParaRPr>
          </a:p>
          <a:p>
            <a:pPr lvl="0" algn="just"/>
            <a:endParaRPr lang="en-US" sz="2000">
              <a:latin typeface="Times New Roman" pitchFamily="18"/>
            </a:endParaRPr>
          </a:p>
          <a:p>
            <a:pPr lvl="0" algn="l"/>
            <a:r>
              <a:rPr lang="en-US" sz="2000">
                <a:latin typeface="Times New Roman" pitchFamily="18"/>
              </a:rPr>
              <a:t>            </a:t>
            </a:r>
          </a:p>
          <a:p>
            <a:pPr lvl="0"/>
            <a:r>
              <a:rPr lang="en-US" sz="2000">
                <a:latin typeface="Times New Roman" pitchFamily="18"/>
              </a:rPr>
              <a:t>  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361791"/>
              </p:ext>
            </p:extLst>
          </p:nvPr>
        </p:nvGraphicFramePr>
        <p:xfrm>
          <a:off x="457200" y="2560319"/>
          <a:ext cx="9144000" cy="3931920"/>
        </p:xfrm>
        <a:graphic>
          <a:graphicData uri="http://schemas.openxmlformats.org/drawingml/2006/table">
            <a:tbl>
              <a:tblPr firstRow="1" bandRow="1"/>
              <a:tblGrid>
                <a:gridCol w="595440"/>
                <a:gridCol w="3051360"/>
                <a:gridCol w="5497200"/>
              </a:tblGrid>
              <a:tr h="4373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#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Privilege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Description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373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Administer Resident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To Access RM Resident  page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804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Administer RM Setup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To Access RM Admin page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373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Perform Service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To Access Perform Service page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804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Perform </a:t>
                      </a: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Transfer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Performing Move-In, Transfer &amp; Move Out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373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RM Billing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To Access RM Billing page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848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RM Report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To Access RM Report page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91440"/>
            <a:ext cx="10080000" cy="1645920"/>
          </a:xfrm>
        </p:spPr>
        <p:txBody>
          <a:bodyPr/>
          <a:lstStyle/>
          <a:p>
            <a:pPr lvl="0"/>
            <a:r>
              <a:rPr lang="en-US">
                <a:solidFill>
                  <a:srgbClr val="008080"/>
                </a:solidFill>
              </a:rPr>
              <a:t> </a:t>
            </a:r>
            <a:r>
              <a:rPr lang="en-US" sz="4400">
                <a:latin typeface="Times New Roman" pitchFamily="18"/>
              </a:rPr>
              <a:t>Property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" y="2011680"/>
            <a:ext cx="9326880" cy="4255200"/>
          </a:xfrm>
        </p:spPr>
        <p:txBody>
          <a:bodyPr anchor="t"/>
          <a:lstStyle/>
          <a:p>
            <a:pPr lvl="0" algn="l">
              <a:spcBef>
                <a:spcPts val="289"/>
              </a:spcBef>
              <a:spcAft>
                <a:spcPts val="289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 Property </a:t>
            </a:r>
            <a:r>
              <a:rPr lang="en-US" sz="2600" dirty="0">
                <a:latin typeface="Times New Roman" pitchFamily="18"/>
              </a:rPr>
              <a:t>is related to building which contain rooms and beds</a:t>
            </a:r>
            <a:r>
              <a:rPr lang="en-US" sz="2600" dirty="0" smtClean="0">
                <a:latin typeface="Times New Roman" pitchFamily="18"/>
              </a:rPr>
              <a:t>.</a:t>
            </a: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85120" y="2846160"/>
            <a:ext cx="9509760" cy="353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000" cy="1737359"/>
          </a:xfrm>
        </p:spPr>
        <p:txBody>
          <a:bodyPr/>
          <a:lstStyle/>
          <a:p>
            <a:pPr lvl="0"/>
            <a:r>
              <a:rPr lang="en-US">
                <a:solidFill>
                  <a:srgbClr val="008080"/>
                </a:solidFill>
              </a:rPr>
              <a:t> </a:t>
            </a:r>
            <a:r>
              <a:rPr lang="en-US" sz="4400">
                <a:latin typeface="Times New Roman" pitchFamily="18"/>
              </a:rPr>
              <a:t>Property - Detail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5760" y="1920239"/>
            <a:ext cx="9235440" cy="5639760"/>
          </a:xfrm>
        </p:spPr>
        <p:txBody>
          <a:bodyPr anchor="t"/>
          <a:lstStyle/>
          <a:p>
            <a:pPr lvl="0" algn="l">
              <a:spcAft>
                <a:spcPts val="0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It </a:t>
            </a:r>
            <a:r>
              <a:rPr lang="en-US" sz="2600" dirty="0">
                <a:latin typeface="Times New Roman" pitchFamily="18"/>
              </a:rPr>
              <a:t>shows the  property information, Rooms</a:t>
            </a:r>
            <a:r>
              <a:rPr lang="en-US" sz="4400" dirty="0">
                <a:latin typeface="Times New Roman" pitchFamily="18"/>
              </a:rPr>
              <a:t> </a:t>
            </a:r>
            <a:r>
              <a:rPr lang="en-US" sz="2600" dirty="0">
                <a:latin typeface="Times New Roman" pitchFamily="18"/>
              </a:rPr>
              <a:t>and Property Users.</a:t>
            </a:r>
          </a:p>
          <a:p>
            <a:pPr lvl="0" algn="l">
              <a:spcBef>
                <a:spcPts val="289"/>
              </a:spcBef>
              <a:spcAft>
                <a:spcPts val="289"/>
              </a:spcAft>
              <a:buSzPts val="1072"/>
              <a:buBlip>
                <a:blip r:embed="rId3"/>
              </a:buBlip>
            </a:pPr>
            <a:r>
              <a:rPr lang="en-US" sz="2600" dirty="0" smtClean="0">
                <a:latin typeface="Times New Roman" pitchFamily="18"/>
              </a:rPr>
              <a:t> Sharable </a:t>
            </a:r>
            <a:r>
              <a:rPr lang="en-US" sz="2600" dirty="0">
                <a:latin typeface="Times New Roman" pitchFamily="18"/>
              </a:rPr>
              <a:t>room </a:t>
            </a:r>
            <a:r>
              <a:rPr lang="en-US" sz="2600" dirty="0" smtClean="0">
                <a:latin typeface="Times New Roman" pitchFamily="18"/>
              </a:rPr>
              <a:t>enabled </a:t>
            </a:r>
            <a:r>
              <a:rPr lang="en-US" sz="2600" dirty="0">
                <a:latin typeface="Times New Roman" pitchFamily="18"/>
              </a:rPr>
              <a:t>on RM Settings, </a:t>
            </a:r>
            <a:r>
              <a:rPr lang="en-US" sz="2600" dirty="0" smtClean="0">
                <a:latin typeface="Times New Roman" pitchFamily="18"/>
              </a:rPr>
              <a:t>allows for  </a:t>
            </a:r>
            <a:r>
              <a:rPr lang="en-US" sz="2600" dirty="0">
                <a:latin typeface="Times New Roman" pitchFamily="18"/>
              </a:rPr>
              <a:t>multiple </a:t>
            </a:r>
            <a:r>
              <a:rPr lang="en-US" sz="2600" dirty="0" smtClean="0">
                <a:latin typeface="Times New Roman" pitchFamily="18"/>
              </a:rPr>
              <a:t>bed creation</a:t>
            </a:r>
            <a:endParaRPr lang="en-US" sz="2600" dirty="0">
              <a:latin typeface="Times New Roman" pitchFamily="18"/>
            </a:endParaRPr>
          </a:p>
          <a:p>
            <a:pPr lvl="0" algn="l">
              <a:spcBef>
                <a:spcPts val="289"/>
              </a:spcBef>
              <a:spcAft>
                <a:spcPts val="289"/>
              </a:spcAft>
            </a:pPr>
            <a:endParaRPr lang="en-US" sz="2600" dirty="0">
              <a:latin typeface="Times New Roman" pitchFamily="18"/>
            </a:endParaRPr>
          </a:p>
          <a:p>
            <a:pPr lvl="0" algn="l">
              <a:spcBef>
                <a:spcPts val="289"/>
              </a:spcBef>
              <a:spcAft>
                <a:spcPts val="289"/>
              </a:spcAft>
            </a:pPr>
            <a:endParaRPr lang="en-US" sz="2400" dirty="0">
              <a:latin typeface="Times New Roman" pitchFamily="18"/>
            </a:endParaRPr>
          </a:p>
          <a:p>
            <a:pPr lvl="0" algn="l">
              <a:spcAft>
                <a:spcPts val="0"/>
              </a:spcAft>
            </a:pPr>
            <a:endParaRPr lang="en-US" sz="18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255"/>
              </a:spcAft>
            </a:pPr>
            <a:endParaRPr lang="en-US" sz="2000" dirty="0">
              <a:solidFill>
                <a:srgbClr val="800080"/>
              </a:solidFill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544"/>
              </a:spcAft>
            </a:pPr>
            <a:endParaRPr lang="en-US" sz="2000" dirty="0">
              <a:latin typeface="Times New Roman" pitchFamily="18"/>
            </a:endParaRPr>
          </a:p>
          <a:p>
            <a:pPr lvl="0" algn="just">
              <a:spcAft>
                <a:spcPts val="1125"/>
              </a:spcAft>
            </a:pPr>
            <a:endParaRPr lang="en-US" sz="2000" dirty="0">
              <a:latin typeface="Times New Roman" pitchFamily="18"/>
            </a:endParaRPr>
          </a:p>
          <a:p>
            <a:pPr lvl="0" algn="just"/>
            <a:endParaRPr lang="en-US" sz="2000" dirty="0">
              <a:latin typeface="Times New Roman" pitchFamily="18"/>
            </a:endParaRPr>
          </a:p>
          <a:p>
            <a:pPr lvl="0" algn="l"/>
            <a:r>
              <a:rPr lang="en-US" sz="2000" dirty="0">
                <a:latin typeface="Times New Roman" pitchFamily="18"/>
              </a:rPr>
              <a:t>            </a:t>
            </a:r>
          </a:p>
          <a:p>
            <a:pPr lvl="0"/>
            <a:r>
              <a:rPr lang="en-US" sz="2000" dirty="0">
                <a:latin typeface="Times New Roman" pitchFamily="18"/>
              </a:rPr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rcRect/>
          <a:stretch>
            <a:fillRect/>
          </a:stretch>
        </p:blipFill>
        <p:spPr>
          <a:xfrm>
            <a:off x="554636" y="3429504"/>
            <a:ext cx="9163045" cy="3825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lum bright="-5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5800" y="6492240"/>
            <a:ext cx="1564200" cy="989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-bluetitledow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yt-bluelinesgr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5867</TotalTime>
  <Words>953</Words>
  <Application>Microsoft Office PowerPoint</Application>
  <PresentationFormat>Custom</PresentationFormat>
  <Paragraphs>593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 Unicode MS</vt:lpstr>
      <vt:lpstr>Microsoft YaHei</vt:lpstr>
      <vt:lpstr>Albany</vt:lpstr>
      <vt:lpstr>Arial</vt:lpstr>
      <vt:lpstr>Calibri</vt:lpstr>
      <vt:lpstr>Mangal</vt:lpstr>
      <vt:lpstr>Tahoma</vt:lpstr>
      <vt:lpstr>Times New Roman</vt:lpstr>
      <vt:lpstr>Wingdings</vt:lpstr>
      <vt:lpstr>Default</vt:lpstr>
      <vt:lpstr>lyt-bluetitledown</vt:lpstr>
      <vt:lpstr>lyt-bluelinesgrad</vt:lpstr>
      <vt:lpstr>PowerPoint Presentation</vt:lpstr>
      <vt:lpstr>Content</vt:lpstr>
      <vt:lpstr>Introduction</vt:lpstr>
      <vt:lpstr>Flow Diagram</vt:lpstr>
      <vt:lpstr>Admin</vt:lpstr>
      <vt:lpstr>Privilege</vt:lpstr>
      <vt:lpstr>Privilege(Contd..)</vt:lpstr>
      <vt:lpstr> Property</vt:lpstr>
      <vt:lpstr> Property - Detail</vt:lpstr>
      <vt:lpstr> Property Users</vt:lpstr>
      <vt:lpstr> Services</vt:lpstr>
      <vt:lpstr>User Service</vt:lpstr>
      <vt:lpstr> Amenities</vt:lpstr>
      <vt:lpstr>Account Management</vt:lpstr>
      <vt:lpstr>Account</vt:lpstr>
      <vt:lpstr>Contact</vt:lpstr>
      <vt:lpstr>Resident Management</vt:lpstr>
      <vt:lpstr>Move In</vt:lpstr>
      <vt:lpstr>Move Out</vt:lpstr>
      <vt:lpstr>Transfer</vt:lpstr>
      <vt:lpstr> Resident Related Info</vt:lpstr>
      <vt:lpstr> Serving Employee</vt:lpstr>
      <vt:lpstr> Resident Services</vt:lpstr>
      <vt:lpstr> Resident Amenities</vt:lpstr>
      <vt:lpstr> Perform Service</vt:lpstr>
      <vt:lpstr>Billing</vt:lpstr>
      <vt:lpstr>Open Invoice</vt:lpstr>
      <vt:lpstr>Close Invocie</vt:lpstr>
      <vt:lpstr>Payment</vt:lpstr>
      <vt:lpstr> Reports</vt:lpstr>
      <vt:lpstr>Report - Outstanding Payment</vt:lpstr>
      <vt:lpstr>Chart</vt:lpstr>
      <vt:lpstr>Chart - Outstanding Payment Trending</vt:lpstr>
      <vt:lpstr>Configure – Permission Set</vt:lpstr>
      <vt:lpstr>Configure RM Settings</vt:lpstr>
      <vt:lpstr>Page Layout Assignment</vt:lpstr>
      <vt:lpstr>Mobile Setup</vt:lpstr>
      <vt:lpstr>Contact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anitha</dc:creator>
  <cp:lastModifiedBy>Dhanasingh Krishnapandian</cp:lastModifiedBy>
  <cp:revision>1362</cp:revision>
  <dcterms:created xsi:type="dcterms:W3CDTF">2015-04-24T15:00:55Z</dcterms:created>
  <dcterms:modified xsi:type="dcterms:W3CDTF">2016-02-19T01:34:31Z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